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sldIdLst>
    <p:sldId id="275" r:id="rId3"/>
    <p:sldId id="475" r:id="rId4"/>
    <p:sldId id="465" r:id="rId5"/>
    <p:sldId id="466" r:id="rId6"/>
    <p:sldId id="467" r:id="rId7"/>
    <p:sldId id="468" r:id="rId8"/>
    <p:sldId id="470" r:id="rId9"/>
    <p:sldId id="469" r:id="rId10"/>
    <p:sldId id="268" r:id="rId11"/>
    <p:sldId id="262" r:id="rId12"/>
    <p:sldId id="261" r:id="rId13"/>
    <p:sldId id="270" r:id="rId14"/>
    <p:sldId id="271" r:id="rId15"/>
    <p:sldId id="471" r:id="rId16"/>
    <p:sldId id="473" r:id="rId17"/>
    <p:sldId id="4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703"/>
  </p:normalViewPr>
  <p:slideViewPr>
    <p:cSldViewPr snapToGrid="0">
      <p:cViewPr varScale="1">
        <p:scale>
          <a:sx n="101" d="100"/>
          <a:sy n="101" d="100"/>
        </p:scale>
        <p:origin x="76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png>
</file>

<file path=ppt/media/image10.tiff>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FA32E-587C-E96F-E511-90CF7239333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702DD51-7BED-F525-C836-75AEC00D64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EE1B24A-7EA9-809E-808E-379A4EB00249}"/>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4ABD48DD-8FE2-56D8-4599-88491F90BA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8793AA-18C7-6271-4C77-084879126647}"/>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65056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1CAF2-2505-A7BA-F9D9-57C734DF755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1D0207F-EC1A-FCA6-7069-97515F17B5A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45A2A80-223A-6EAB-37E8-B375274ED437}"/>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7354BABC-FD1B-0136-64C6-9D1353D2AD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1EBAA0-31D7-3997-E6F3-2D3D2D86A696}"/>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2057448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380E70-FC2F-2119-9426-5969B419DD9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A5DEB4F-212F-1614-BE2F-9B2C2667571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0E23CED-8404-0729-2C43-0B070ED3A029}"/>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FFBE4AA4-94EF-9DAD-6502-1A35D71435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9AF256-84F5-890C-4449-8F101902772C}"/>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20363006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FB37F-DFAB-9C41-9787-849308BA47BE}"/>
              </a:ext>
            </a:extLst>
          </p:cNvPr>
          <p:cNvSpPr>
            <a:spLocks noGrp="1"/>
          </p:cNvSpPr>
          <p:nvPr>
            <p:ph type="ctrTitle"/>
          </p:nvPr>
        </p:nvSpPr>
        <p:spPr>
          <a:xfrm>
            <a:off x="1524000" y="1122363"/>
            <a:ext cx="9144000" cy="2387600"/>
          </a:xfrm>
        </p:spPr>
        <p:txBody>
          <a:bodyPr anchor="b"/>
          <a:lstStyle>
            <a:lvl1pPr algn="ctr">
              <a:defRPr sz="4500"/>
            </a:lvl1pPr>
          </a:lstStyle>
          <a:p>
            <a:r>
              <a:rPr lang="en-GB"/>
              <a:t>Click to edit Master title style</a:t>
            </a:r>
            <a:endParaRPr lang="en-US"/>
          </a:p>
        </p:txBody>
      </p:sp>
      <p:sp>
        <p:nvSpPr>
          <p:cNvPr id="3" name="Subtitle 2">
            <a:extLst>
              <a:ext uri="{FF2B5EF4-FFF2-40B4-BE49-F238E27FC236}">
                <a16:creationId xmlns:a16="http://schemas.microsoft.com/office/drawing/2014/main" id="{6382897B-EFAD-4745-BB90-245DE464208F}"/>
              </a:ext>
            </a:extLst>
          </p:cNvPr>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3895780-C94E-414E-A3A9-DB9640415318}"/>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FD19C2EB-C74B-BE45-8558-62949D7C69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8938A4-4ADD-4D4C-BDD6-212C1197FB63}"/>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30357010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5C2E-3D20-9848-A37C-8C10C12FE17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4AD8CDB-E81A-8541-8C86-4DC5A0EB655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ACED64E-E24C-FA4A-9630-135CF475C6EB}"/>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8FCDBDB0-FEC4-1C4C-8462-106762F1BA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4DF566-B56C-7E41-92FE-D71AA1BD340D}"/>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10829668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64F36-6DDB-1E4E-A634-F98F24E55374}"/>
              </a:ext>
            </a:extLst>
          </p:cNvPr>
          <p:cNvSpPr>
            <a:spLocks noGrp="1"/>
          </p:cNvSpPr>
          <p:nvPr>
            <p:ph type="title"/>
          </p:nvPr>
        </p:nvSpPr>
        <p:spPr>
          <a:xfrm>
            <a:off x="831851" y="1709740"/>
            <a:ext cx="10515600" cy="2852737"/>
          </a:xfrm>
        </p:spPr>
        <p:txBody>
          <a:bodyPr anchor="b"/>
          <a:lstStyle>
            <a:lvl1pPr>
              <a:defRPr sz="45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2AD91A0-2132-5642-985C-866A5A65704B}"/>
              </a:ext>
            </a:extLst>
          </p:cNvPr>
          <p:cNvSpPr>
            <a:spLocks noGrp="1"/>
          </p:cNvSpPr>
          <p:nvPr>
            <p:ph type="body" idx="1"/>
          </p:nvPr>
        </p:nvSpPr>
        <p:spPr>
          <a:xfrm>
            <a:off x="831851" y="4589465"/>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631A87B-BF32-E849-AF64-9CE85C7A3102}"/>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9560A50D-78F1-0548-B146-E6102F391C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575BEF-74E8-FD41-B17B-6F738C8E388D}"/>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15442805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7449F-A1A0-A040-B831-DFA846EBE9F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722CE5B-5249-0A48-A355-F5179436303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EC756041-BDFA-AE45-94F1-DF66BB8C896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B150562B-F08E-1242-AB5E-142501ADC643}"/>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6" name="Footer Placeholder 5">
            <a:extLst>
              <a:ext uri="{FF2B5EF4-FFF2-40B4-BE49-F238E27FC236}">
                <a16:creationId xmlns:a16="http://schemas.microsoft.com/office/drawing/2014/main" id="{032B1C3A-CF72-7347-B699-D333916ED4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FE20BA-E60B-CE4A-BDF1-6D6EFA8A3431}"/>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25480648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69DDC-5BAC-2C4C-9F12-C1F724A341A3}"/>
              </a:ext>
            </a:extLst>
          </p:cNvPr>
          <p:cNvSpPr>
            <a:spLocks noGrp="1"/>
          </p:cNvSpPr>
          <p:nvPr>
            <p:ph type="title"/>
          </p:nvPr>
        </p:nvSpPr>
        <p:spPr>
          <a:xfrm>
            <a:off x="839788" y="365127"/>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CE3948D-979A-FE4A-8DF2-5E378D04E3CE}"/>
              </a:ext>
            </a:extLst>
          </p:cNvPr>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a:extLst>
              <a:ext uri="{FF2B5EF4-FFF2-40B4-BE49-F238E27FC236}">
                <a16:creationId xmlns:a16="http://schemas.microsoft.com/office/drawing/2014/main" id="{08CE89C2-C99E-3549-B923-DACFA83E30AE}"/>
              </a:ext>
            </a:extLst>
          </p:cNvPr>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EEB7F06-1E44-4B42-9676-01591893D482}"/>
              </a:ext>
            </a:extLst>
          </p:cNvPr>
          <p:cNvSpPr>
            <a:spLocks noGrp="1"/>
          </p:cNvSpPr>
          <p:nvPr>
            <p:ph type="body" sz="quarter" idx="3"/>
          </p:nvPr>
        </p:nvSpPr>
        <p:spPr>
          <a:xfrm>
            <a:off x="6172201"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a:extLst>
              <a:ext uri="{FF2B5EF4-FFF2-40B4-BE49-F238E27FC236}">
                <a16:creationId xmlns:a16="http://schemas.microsoft.com/office/drawing/2014/main" id="{8D891CA0-6B83-1942-A452-C860C2197B49}"/>
              </a:ext>
            </a:extLst>
          </p:cNvPr>
          <p:cNvSpPr>
            <a:spLocks noGrp="1"/>
          </p:cNvSpPr>
          <p:nvPr>
            <p:ph sz="quarter" idx="4"/>
          </p:nvPr>
        </p:nvSpPr>
        <p:spPr>
          <a:xfrm>
            <a:off x="6172201"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BB7E1B5A-F327-7F4F-842F-578A9CBFB656}"/>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8" name="Footer Placeholder 7">
            <a:extLst>
              <a:ext uri="{FF2B5EF4-FFF2-40B4-BE49-F238E27FC236}">
                <a16:creationId xmlns:a16="http://schemas.microsoft.com/office/drawing/2014/main" id="{E8F1BF55-51C1-5D4F-B180-9B9FBF3479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FA47167-8C44-AA4E-B35D-F00548788914}"/>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2143195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E0608-9FBF-5049-8385-E2B2E5DC810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5DCC125-8DF3-7E48-B358-98043C8FD0C6}"/>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4" name="Footer Placeholder 3">
            <a:extLst>
              <a:ext uri="{FF2B5EF4-FFF2-40B4-BE49-F238E27FC236}">
                <a16:creationId xmlns:a16="http://schemas.microsoft.com/office/drawing/2014/main" id="{AC353E09-FD5F-0042-ACEA-5D314557C1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1FCC0D-0289-5641-A010-874A2928CF6D}"/>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42521553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000F2F-41C0-6945-B53E-E07D8339F664}"/>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3" name="Footer Placeholder 2">
            <a:extLst>
              <a:ext uri="{FF2B5EF4-FFF2-40B4-BE49-F238E27FC236}">
                <a16:creationId xmlns:a16="http://schemas.microsoft.com/office/drawing/2014/main" id="{B758EE60-6C72-1248-B93E-10DDB3BDED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63E143E-1A6B-A44A-8457-D2430F730459}"/>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1117991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D8E60-0E20-B34A-A7B8-0DBDBF80CAEC}"/>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3D81668-6146-6A41-B13D-5E9C4240019A}"/>
              </a:ext>
            </a:extLst>
          </p:cNvPr>
          <p:cNvSpPr>
            <a:spLocks noGrp="1"/>
          </p:cNvSpPr>
          <p:nvPr>
            <p:ph idx="1"/>
          </p:nvPr>
        </p:nvSpPr>
        <p:spPr>
          <a:xfrm>
            <a:off x="5183188" y="987427"/>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8973F2A-6EFD-4B40-A437-8F55BF0D1A3C}"/>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917DDD7F-2271-7742-932F-87DBC0AC0ACC}"/>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6" name="Footer Placeholder 5">
            <a:extLst>
              <a:ext uri="{FF2B5EF4-FFF2-40B4-BE49-F238E27FC236}">
                <a16:creationId xmlns:a16="http://schemas.microsoft.com/office/drawing/2014/main" id="{45AFA3E7-3A9C-6342-87AB-464AF9DE62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4F5857-F5A8-B341-A5AD-0D468899CFE5}"/>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3120780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39692-1B3B-2B50-28C3-1208F20C069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7F32251-1F74-C632-3C4E-61CAB3A20E0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F51733-36A2-4EE5-E708-7A4F7EF4C8BE}"/>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0AF62F04-D5D2-C571-BFC1-CD0311781C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BEA9BF-11BB-FE48-5195-5CBFC224F946}"/>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42703520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0194C-3833-6C4C-9382-DAEAA9101FBC}"/>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9015C17-EA73-D04F-8A4C-1191254AF05C}"/>
              </a:ext>
            </a:extLst>
          </p:cNvPr>
          <p:cNvSpPr>
            <a:spLocks noGrp="1"/>
          </p:cNvSpPr>
          <p:nvPr>
            <p:ph type="pic" idx="1"/>
          </p:nvPr>
        </p:nvSpPr>
        <p:spPr>
          <a:xfrm>
            <a:off x="5183188" y="987427"/>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73AB4963-1600-5443-A674-C6F431AE1234}"/>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C2948EA2-FFB8-3448-896E-56AD61E36CE7}"/>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6" name="Footer Placeholder 5">
            <a:extLst>
              <a:ext uri="{FF2B5EF4-FFF2-40B4-BE49-F238E27FC236}">
                <a16:creationId xmlns:a16="http://schemas.microsoft.com/office/drawing/2014/main" id="{BE2FCF9D-E83F-0A4D-AA65-BFD1BD1D4D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3E54EC-A374-F446-9E08-A29986DDE43D}"/>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37138734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C2529-EC4B-9E46-8954-C406D7ADD3B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8313A84-C7D3-4D4F-AEFE-FD6F4DC5F14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F300434-0E10-2842-B4DE-433AF26FBB97}"/>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5FA56E08-ED62-AD4A-90E4-E03F09975A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8B5FB5-14A8-EC4A-B713-3CEE88165EDE}"/>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3808125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F50F0E-F80D-BC4E-B83C-00CFC33990EF}"/>
              </a:ext>
            </a:extLst>
          </p:cNvPr>
          <p:cNvSpPr>
            <a:spLocks noGrp="1"/>
          </p:cNvSpPr>
          <p:nvPr>
            <p:ph type="title" orient="vert"/>
          </p:nvPr>
        </p:nvSpPr>
        <p:spPr>
          <a:xfrm>
            <a:off x="8724901"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C5BDBBE-02BA-0241-8DF3-5925D6DB237E}"/>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D2C160A-7F45-D843-9B64-955CE6975DCA}"/>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E294BFAF-F74A-DB44-93E7-E5739C3D7E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994857-FE34-E64A-999C-455D60419F03}"/>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17880994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3: text using bullet points">
    <p:spTree>
      <p:nvGrpSpPr>
        <p:cNvPr id="1" name=""/>
        <p:cNvGrpSpPr/>
        <p:nvPr/>
      </p:nvGrpSpPr>
      <p:grpSpPr>
        <a:xfrm>
          <a:off x="0" y="0"/>
          <a:ext cx="0" cy="0"/>
          <a:chOff x="0" y="0"/>
          <a:chExt cx="0" cy="0"/>
        </a:xfrm>
      </p:grpSpPr>
      <p:sp>
        <p:nvSpPr>
          <p:cNvPr id="4" name="Title 1"/>
          <p:cNvSpPr>
            <a:spLocks noGrp="1"/>
          </p:cNvSpPr>
          <p:nvPr>
            <p:ph type="ctrTitle"/>
          </p:nvPr>
        </p:nvSpPr>
        <p:spPr>
          <a:xfrm>
            <a:off x="527381" y="548680"/>
            <a:ext cx="9025003" cy="1152128"/>
          </a:xfrm>
          <a:prstGeom prst="rect">
            <a:avLst/>
          </a:prstGeom>
        </p:spPr>
        <p:txBody>
          <a:bodyPr/>
          <a:lstStyle>
            <a:lvl1pPr algn="l">
              <a:lnSpc>
                <a:spcPts val="3500"/>
              </a:lnSpc>
              <a:defRPr sz="3600">
                <a:solidFill>
                  <a:srgbClr val="B5121B"/>
                </a:solidFill>
              </a:defRPr>
            </a:lvl1pPr>
          </a:lstStyle>
          <a:p>
            <a:r>
              <a:rPr lang="en-US" dirty="0"/>
              <a:t>Click to edit Master title style</a:t>
            </a:r>
            <a:endParaRPr lang="en-GB" dirty="0"/>
          </a:p>
        </p:txBody>
      </p:sp>
      <p:sp>
        <p:nvSpPr>
          <p:cNvPr id="5" name="Text Placeholder 7"/>
          <p:cNvSpPr>
            <a:spLocks noGrp="1"/>
          </p:cNvSpPr>
          <p:nvPr>
            <p:ph type="body" sz="quarter" idx="14"/>
          </p:nvPr>
        </p:nvSpPr>
        <p:spPr>
          <a:xfrm>
            <a:off x="527051" y="1844677"/>
            <a:ext cx="11233579" cy="3816573"/>
          </a:xfrm>
          <a:prstGeom prst="rect">
            <a:avLst/>
          </a:prstGeom>
        </p:spPr>
        <p:txBody>
          <a:bodyPr vert="horz"/>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600">
                <a:solidFill>
                  <a:srgbClr val="666666"/>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7305831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8: blank slide">
    <p:spTree>
      <p:nvGrpSpPr>
        <p:cNvPr id="1" name=""/>
        <p:cNvGrpSpPr/>
        <p:nvPr/>
      </p:nvGrpSpPr>
      <p:grpSpPr>
        <a:xfrm>
          <a:off x="0" y="0"/>
          <a:ext cx="0" cy="0"/>
          <a:chOff x="0" y="0"/>
          <a:chExt cx="0" cy="0"/>
        </a:xfrm>
      </p:grpSpPr>
      <p:sp>
        <p:nvSpPr>
          <p:cNvPr id="3" name="Title 1"/>
          <p:cNvSpPr>
            <a:spLocks noGrp="1"/>
          </p:cNvSpPr>
          <p:nvPr>
            <p:ph type="ctrTitle"/>
          </p:nvPr>
        </p:nvSpPr>
        <p:spPr>
          <a:xfrm>
            <a:off x="527381" y="548680"/>
            <a:ext cx="9025003" cy="1152128"/>
          </a:xfrm>
          <a:prstGeom prst="rect">
            <a:avLst/>
          </a:prstGeom>
        </p:spPr>
        <p:txBody>
          <a:bodyPr/>
          <a:lstStyle>
            <a:lvl1pPr algn="l">
              <a:lnSpc>
                <a:spcPts val="3500"/>
              </a:lnSpc>
              <a:defRPr sz="3600">
                <a:solidFill>
                  <a:srgbClr val="B5121B"/>
                </a:solidFill>
              </a:defRPr>
            </a:lvl1pPr>
          </a:lstStyle>
          <a:p>
            <a:r>
              <a:rPr lang="en-US" dirty="0"/>
              <a:t>Click to edit Master title style</a:t>
            </a:r>
            <a:endParaRPr lang="en-GB" dirty="0"/>
          </a:p>
        </p:txBody>
      </p:sp>
    </p:spTree>
    <p:extLst>
      <p:ext uri="{BB962C8B-B14F-4D97-AF65-F5344CB8AC3E}">
        <p14:creationId xmlns:p14="http://schemas.microsoft.com/office/powerpoint/2010/main" val="23884566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2: text only">
    <p:spTree>
      <p:nvGrpSpPr>
        <p:cNvPr id="1" name=""/>
        <p:cNvGrpSpPr/>
        <p:nvPr/>
      </p:nvGrpSpPr>
      <p:grpSpPr>
        <a:xfrm>
          <a:off x="0" y="0"/>
          <a:ext cx="0" cy="0"/>
          <a:chOff x="0" y="0"/>
          <a:chExt cx="0" cy="0"/>
        </a:xfrm>
      </p:grpSpPr>
      <p:sp>
        <p:nvSpPr>
          <p:cNvPr id="2" name="Title 1"/>
          <p:cNvSpPr>
            <a:spLocks noGrp="1"/>
          </p:cNvSpPr>
          <p:nvPr>
            <p:ph type="ctrTitle"/>
          </p:nvPr>
        </p:nvSpPr>
        <p:spPr>
          <a:xfrm>
            <a:off x="527381" y="548680"/>
            <a:ext cx="9025003" cy="1152128"/>
          </a:xfrm>
          <a:prstGeom prst="rect">
            <a:avLst/>
          </a:prstGeom>
        </p:spPr>
        <p:txBody>
          <a:bodyPr/>
          <a:lstStyle>
            <a:lvl1pPr algn="l">
              <a:lnSpc>
                <a:spcPts val="3500"/>
              </a:lnSpc>
              <a:defRPr sz="3600">
                <a:solidFill>
                  <a:srgbClr val="B5121B"/>
                </a:solidFill>
              </a:defRPr>
            </a:lvl1pPr>
          </a:lstStyle>
          <a:p>
            <a:r>
              <a:rPr lang="en-US" dirty="0"/>
              <a:t>Click to edit Master title style</a:t>
            </a:r>
            <a:endParaRPr lang="en-GB" dirty="0"/>
          </a:p>
        </p:txBody>
      </p:sp>
      <p:sp>
        <p:nvSpPr>
          <p:cNvPr id="4" name="Text Placeholder 7"/>
          <p:cNvSpPr>
            <a:spLocks noGrp="1"/>
          </p:cNvSpPr>
          <p:nvPr>
            <p:ph type="body" sz="quarter" idx="14"/>
          </p:nvPr>
        </p:nvSpPr>
        <p:spPr>
          <a:xfrm>
            <a:off x="527051" y="1844677"/>
            <a:ext cx="11233579" cy="3816573"/>
          </a:xfrm>
          <a:prstGeom prst="rect">
            <a:avLst/>
          </a:prstGeom>
        </p:spPr>
        <p:txBody>
          <a:bodyPr vert="horz"/>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600">
                <a:solidFill>
                  <a:srgbClr val="666666"/>
                </a:solidFill>
              </a:defRPr>
            </a:lvl5pPr>
          </a:lstStyle>
          <a:p>
            <a:pPr lvl="0"/>
            <a:r>
              <a:rPr lang="en-GB" dirty="0"/>
              <a:t>Click to edit Master text styles</a:t>
            </a:r>
          </a:p>
        </p:txBody>
      </p:sp>
    </p:spTree>
    <p:extLst>
      <p:ext uri="{BB962C8B-B14F-4D97-AF65-F5344CB8AC3E}">
        <p14:creationId xmlns:p14="http://schemas.microsoft.com/office/powerpoint/2010/main" val="225985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D1E88-2B7C-50E5-6774-9B5E774EE87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A0B854A9-920D-BC0F-02FA-50A63B4B0E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7E4EE27-A0CF-909B-E410-162D60B635A5}"/>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6E4DA136-CB8F-6453-6A71-3F9B16F573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B248F7-796E-5F9F-B9C4-409C0D10EB8C}"/>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3901408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3BA2D-05C3-154E-1035-18F3D6B842B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0C50B6C-4044-DBA8-EF48-0E95952ED24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74D488E-903A-24B1-D507-16AA97799BB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4AC25EEE-9EB2-EA6B-3D9E-2EFE88626DC0}"/>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6" name="Footer Placeholder 5">
            <a:extLst>
              <a:ext uri="{FF2B5EF4-FFF2-40B4-BE49-F238E27FC236}">
                <a16:creationId xmlns:a16="http://schemas.microsoft.com/office/drawing/2014/main" id="{3DCC4F08-FBAA-C205-33A9-4A4735BB88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3438E6-B4F2-D02E-F62E-A8EE949BB602}"/>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1922691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897DC-BB62-E347-AFF1-C8453EBB28D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5264AD6-0946-422E-BA1F-7C5428463A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D5C70DE-916A-B470-06DC-FFB2B0F43A4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F47ABD0-78A6-8B13-B814-667C72DDE5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B697BE3-372E-0014-A99D-B570925497B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4127136-2666-C45C-9FE5-1B9552648F53}"/>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8" name="Footer Placeholder 7">
            <a:extLst>
              <a:ext uri="{FF2B5EF4-FFF2-40B4-BE49-F238E27FC236}">
                <a16:creationId xmlns:a16="http://schemas.microsoft.com/office/drawing/2014/main" id="{24CF8562-85B1-52D8-A220-F49592529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D234B6-48DC-5A19-3035-80945FE7F05E}"/>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3344736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36ED3-30BA-BBC5-5F5C-B47AC490D574}"/>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60B876A9-19E5-ECFA-5D79-908E3554C662}"/>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4" name="Footer Placeholder 3">
            <a:extLst>
              <a:ext uri="{FF2B5EF4-FFF2-40B4-BE49-F238E27FC236}">
                <a16:creationId xmlns:a16="http://schemas.microsoft.com/office/drawing/2014/main" id="{F7C87867-86A8-2F78-4C88-6F4DCDC072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04D7A97-8FB0-9D88-4BD3-E04730D57E02}"/>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2898765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F5C50E0-EDF0-0678-F1AA-4BF2372F0946}"/>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3" name="Footer Placeholder 2">
            <a:extLst>
              <a:ext uri="{FF2B5EF4-FFF2-40B4-BE49-F238E27FC236}">
                <a16:creationId xmlns:a16="http://schemas.microsoft.com/office/drawing/2014/main" id="{0494E0A9-332C-F568-EE09-2E74E3138AE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A160583-8842-27CC-FDB6-17D613ECD502}"/>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601265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A5D72-E1F1-EC91-1D0A-3E086F840AA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9F2F8CF-EAD1-AC7B-2330-CCEE0003A7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0D480B7-7852-C48C-BC66-404D14DE14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4D708A3-8E7C-BC92-E8A7-BB73CB161C5A}"/>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6" name="Footer Placeholder 5">
            <a:extLst>
              <a:ext uri="{FF2B5EF4-FFF2-40B4-BE49-F238E27FC236}">
                <a16:creationId xmlns:a16="http://schemas.microsoft.com/office/drawing/2014/main" id="{23F25735-7415-2BD7-FE21-0B181DDDBB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17C826-B3F4-D374-1AE5-C9A25FEAD148}"/>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2352172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E3A6E-B056-5DAF-F808-599BABBA0BF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C221D22-8644-0429-5287-8ED1184389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31E7EE2-E408-1A90-E644-B6735D1D5A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546321-781F-9755-D416-CE60814721EB}"/>
              </a:ext>
            </a:extLst>
          </p:cNvPr>
          <p:cNvSpPr>
            <a:spLocks noGrp="1"/>
          </p:cNvSpPr>
          <p:nvPr>
            <p:ph type="dt" sz="half" idx="10"/>
          </p:nvPr>
        </p:nvSpPr>
        <p:spPr/>
        <p:txBody>
          <a:bodyPr/>
          <a:lstStyle/>
          <a:p>
            <a:fld id="{A2980286-E13B-6240-A259-085FA0BD301E}" type="datetimeFigureOut">
              <a:rPr lang="en-US" smtClean="0"/>
              <a:t>9/8/23</a:t>
            </a:fld>
            <a:endParaRPr lang="en-US"/>
          </a:p>
        </p:txBody>
      </p:sp>
      <p:sp>
        <p:nvSpPr>
          <p:cNvPr id="6" name="Footer Placeholder 5">
            <a:extLst>
              <a:ext uri="{FF2B5EF4-FFF2-40B4-BE49-F238E27FC236}">
                <a16:creationId xmlns:a16="http://schemas.microsoft.com/office/drawing/2014/main" id="{A48794C7-20CF-EA4A-0C4D-2C37C95076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B92DDF-1743-F85C-20A7-201F79D7F395}"/>
              </a:ext>
            </a:extLst>
          </p:cNvPr>
          <p:cNvSpPr>
            <a:spLocks noGrp="1"/>
          </p:cNvSpPr>
          <p:nvPr>
            <p:ph type="sldNum" sz="quarter" idx="12"/>
          </p:nvPr>
        </p:nvSpPr>
        <p:spPr/>
        <p:txBody>
          <a:bodyPr/>
          <a:lstStyle/>
          <a:p>
            <a:fld id="{C482A29C-0899-1344-A218-514BC2DE029C}" type="slidenum">
              <a:rPr lang="en-US" smtClean="0"/>
              <a:t>‹#›</a:t>
            </a:fld>
            <a:endParaRPr lang="en-US"/>
          </a:p>
        </p:txBody>
      </p:sp>
    </p:spTree>
    <p:extLst>
      <p:ext uri="{BB962C8B-B14F-4D97-AF65-F5344CB8AC3E}">
        <p14:creationId xmlns:p14="http://schemas.microsoft.com/office/powerpoint/2010/main" val="1283025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E50A61-61FD-8960-AD65-511DC484CF2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5B776A8-C0E8-3DA6-A743-ECA7D1D13B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ED9BBCB-4C21-67A6-C931-D225E70424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A44F0928-57DE-A37A-D53B-6D424DFA95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DDDB91C-A6C5-0966-48BF-3FC7E79DF3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82A29C-0899-1344-A218-514BC2DE029C}" type="slidenum">
              <a:rPr lang="en-US" smtClean="0"/>
              <a:t>‹#›</a:t>
            </a:fld>
            <a:endParaRPr lang="en-US"/>
          </a:p>
        </p:txBody>
      </p:sp>
    </p:spTree>
    <p:extLst>
      <p:ext uri="{BB962C8B-B14F-4D97-AF65-F5344CB8AC3E}">
        <p14:creationId xmlns:p14="http://schemas.microsoft.com/office/powerpoint/2010/main" val="30048056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58075-9423-234B-AF40-C6689F3C37D3}"/>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5D94A8D-B210-DD4E-9EDA-474EA7A418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4CD0692-8292-B149-9694-573083A3E822}"/>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2980286-E13B-6240-A259-085FA0BD301E}" type="datetimeFigureOut">
              <a:rPr lang="en-US" smtClean="0"/>
              <a:t>9/8/23</a:t>
            </a:fld>
            <a:endParaRPr lang="en-US"/>
          </a:p>
        </p:txBody>
      </p:sp>
      <p:sp>
        <p:nvSpPr>
          <p:cNvPr id="5" name="Footer Placeholder 4">
            <a:extLst>
              <a:ext uri="{FF2B5EF4-FFF2-40B4-BE49-F238E27FC236}">
                <a16:creationId xmlns:a16="http://schemas.microsoft.com/office/drawing/2014/main" id="{C35B5A41-57C1-C84D-AA5C-9ED78E5EDFC4}"/>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2F81814-F37E-1944-8BEB-32D1D3AF4EF7}"/>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482A29C-0899-1344-A218-514BC2DE029C}" type="slidenum">
              <a:rPr lang="en-US" smtClean="0"/>
              <a:t>‹#›</a:t>
            </a:fld>
            <a:endParaRPr lang="en-US"/>
          </a:p>
        </p:txBody>
      </p:sp>
    </p:spTree>
    <p:extLst>
      <p:ext uri="{BB962C8B-B14F-4D97-AF65-F5344CB8AC3E}">
        <p14:creationId xmlns:p14="http://schemas.microsoft.com/office/powerpoint/2010/main" val="25877191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hyperlink" Target="http://localhost:5075/references.html#ref-Green1967" TargetMode="Externa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DFB1F7E-E43C-2278-7983-D22247A2C1B5}"/>
              </a:ext>
            </a:extLst>
          </p:cNvPr>
          <p:cNvSpPr>
            <a:spLocks noGrp="1"/>
          </p:cNvSpPr>
          <p:nvPr>
            <p:ph type="ctrTitle"/>
          </p:nvPr>
        </p:nvSpPr>
        <p:spPr>
          <a:xfrm>
            <a:off x="2667000" y="1122363"/>
            <a:ext cx="7317432" cy="2387600"/>
          </a:xfrm>
        </p:spPr>
        <p:txBody>
          <a:bodyPr>
            <a:normAutofit/>
          </a:bodyPr>
          <a:lstStyle/>
          <a:p>
            <a:r>
              <a:rPr lang="en-GB" sz="5400">
                <a:solidFill>
                  <a:srgbClr val="FF0000"/>
                </a:solidFill>
              </a:rPr>
              <a:t>Chapter 21:</a:t>
            </a:r>
            <a:br>
              <a:rPr lang="en-GB" sz="5400" dirty="0">
                <a:solidFill>
                  <a:srgbClr val="FF0000"/>
                </a:solidFill>
              </a:rPr>
            </a:br>
            <a:r>
              <a:rPr lang="en-GB" sz="5400" dirty="0">
                <a:solidFill>
                  <a:srgbClr val="FF0000"/>
                </a:solidFill>
              </a:rPr>
              <a:t> Cluster Analysis</a:t>
            </a:r>
          </a:p>
        </p:txBody>
      </p:sp>
      <p:sp>
        <p:nvSpPr>
          <p:cNvPr id="6" name="Subtitle 5">
            <a:extLst>
              <a:ext uri="{FF2B5EF4-FFF2-40B4-BE49-F238E27FC236}">
                <a16:creationId xmlns:a16="http://schemas.microsoft.com/office/drawing/2014/main" id="{E259DEF7-3367-EA40-3DD4-BE25FE47A982}"/>
              </a:ext>
            </a:extLst>
          </p:cNvPr>
          <p:cNvSpPr>
            <a:spLocks noGrp="1"/>
          </p:cNvSpPr>
          <p:nvPr>
            <p:ph type="subTitle" idx="1"/>
          </p:nvPr>
        </p:nvSpPr>
        <p:spPr/>
        <p:txBody>
          <a:bodyPr>
            <a:normAutofit/>
          </a:bodyPr>
          <a:lstStyle/>
          <a:p>
            <a:r>
              <a:rPr lang="en-GB" sz="2400" dirty="0"/>
              <a:t>Textbook: Ahmad Daryanto, Introduction to Quantitative Research Methods for Marketing With SPSS and R: Tools and Techniques, Routledge. 2024</a:t>
            </a:r>
          </a:p>
        </p:txBody>
      </p:sp>
    </p:spTree>
    <p:extLst>
      <p:ext uri="{BB962C8B-B14F-4D97-AF65-F5344CB8AC3E}">
        <p14:creationId xmlns:p14="http://schemas.microsoft.com/office/powerpoint/2010/main" val="2087706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0A4878-8039-0556-ECB4-1DED6D1DA779}"/>
              </a:ext>
            </a:extLst>
          </p:cNvPr>
          <p:cNvPicPr>
            <a:picLocks noChangeAspect="1"/>
          </p:cNvPicPr>
          <p:nvPr/>
        </p:nvPicPr>
        <p:blipFill>
          <a:blip r:embed="rId2"/>
          <a:stretch>
            <a:fillRect/>
          </a:stretch>
        </p:blipFill>
        <p:spPr>
          <a:xfrm>
            <a:off x="2851096" y="1930399"/>
            <a:ext cx="6489807" cy="2997201"/>
          </a:xfrm>
          <a:prstGeom prst="rect">
            <a:avLst/>
          </a:prstGeom>
        </p:spPr>
      </p:pic>
      <p:sp>
        <p:nvSpPr>
          <p:cNvPr id="2" name="TextBox 1">
            <a:extLst>
              <a:ext uri="{FF2B5EF4-FFF2-40B4-BE49-F238E27FC236}">
                <a16:creationId xmlns:a16="http://schemas.microsoft.com/office/drawing/2014/main" id="{95113ADD-602D-812A-EA8B-D3E8FEDE641A}"/>
              </a:ext>
            </a:extLst>
          </p:cNvPr>
          <p:cNvSpPr txBox="1"/>
          <p:nvPr/>
        </p:nvSpPr>
        <p:spPr>
          <a:xfrm>
            <a:off x="3594100" y="5334000"/>
            <a:ext cx="4597400" cy="369332"/>
          </a:xfrm>
          <a:prstGeom prst="rect">
            <a:avLst/>
          </a:prstGeom>
          <a:noFill/>
        </p:spPr>
        <p:txBody>
          <a:bodyPr wrap="square" rtlCol="0">
            <a:spAutoFit/>
          </a:bodyPr>
          <a:lstStyle/>
          <a:p>
            <a:r>
              <a:rPr lang="en-GB" dirty="0"/>
              <a:t>Showing the process of merging clusters</a:t>
            </a:r>
          </a:p>
        </p:txBody>
      </p:sp>
    </p:spTree>
    <p:extLst>
      <p:ext uri="{BB962C8B-B14F-4D97-AF65-F5344CB8AC3E}">
        <p14:creationId xmlns:p14="http://schemas.microsoft.com/office/powerpoint/2010/main" val="556209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603EC5-658E-F8D4-24A9-2E3555076875}"/>
              </a:ext>
            </a:extLst>
          </p:cNvPr>
          <p:cNvPicPr>
            <a:picLocks noChangeAspect="1"/>
          </p:cNvPicPr>
          <p:nvPr/>
        </p:nvPicPr>
        <p:blipFill>
          <a:blip r:embed="rId2"/>
          <a:stretch>
            <a:fillRect/>
          </a:stretch>
        </p:blipFill>
        <p:spPr>
          <a:xfrm>
            <a:off x="5295901" y="1087563"/>
            <a:ext cx="6121400" cy="5182535"/>
          </a:xfrm>
          <a:prstGeom prst="rect">
            <a:avLst/>
          </a:prstGeom>
        </p:spPr>
      </p:pic>
      <p:sp>
        <p:nvSpPr>
          <p:cNvPr id="2" name="Title 1">
            <a:extLst>
              <a:ext uri="{FF2B5EF4-FFF2-40B4-BE49-F238E27FC236}">
                <a16:creationId xmlns:a16="http://schemas.microsoft.com/office/drawing/2014/main" id="{7E585031-5ABE-451D-F7D0-5B68FB28EAB3}"/>
              </a:ext>
            </a:extLst>
          </p:cNvPr>
          <p:cNvSpPr>
            <a:spLocks noGrp="1"/>
          </p:cNvSpPr>
          <p:nvPr>
            <p:ph type="title"/>
          </p:nvPr>
        </p:nvSpPr>
        <p:spPr/>
        <p:txBody>
          <a:bodyPr/>
          <a:lstStyle/>
          <a:p>
            <a:r>
              <a:rPr lang="en-GB" dirty="0" err="1">
                <a:solidFill>
                  <a:srgbClr val="FF0000"/>
                </a:solidFill>
              </a:rPr>
              <a:t>Dendogram</a:t>
            </a:r>
            <a:endParaRPr lang="en-GB" dirty="0">
              <a:solidFill>
                <a:srgbClr val="FF0000"/>
              </a:solidFill>
            </a:endParaRPr>
          </a:p>
        </p:txBody>
      </p:sp>
      <p:sp>
        <p:nvSpPr>
          <p:cNvPr id="3" name="TextBox 2">
            <a:extLst>
              <a:ext uri="{FF2B5EF4-FFF2-40B4-BE49-F238E27FC236}">
                <a16:creationId xmlns:a16="http://schemas.microsoft.com/office/drawing/2014/main" id="{74985C7A-FDC2-9A16-55EB-521CDA3D331F}"/>
              </a:ext>
            </a:extLst>
          </p:cNvPr>
          <p:cNvSpPr txBox="1"/>
          <p:nvPr/>
        </p:nvSpPr>
        <p:spPr>
          <a:xfrm>
            <a:off x="838200" y="2197100"/>
            <a:ext cx="3962400" cy="2677656"/>
          </a:xfrm>
          <a:prstGeom prst="rect">
            <a:avLst/>
          </a:prstGeom>
          <a:noFill/>
        </p:spPr>
        <p:txBody>
          <a:bodyPr wrap="square" rtlCol="0">
            <a:spAutoFit/>
          </a:bodyPr>
          <a:lstStyle/>
          <a:p>
            <a:r>
              <a:rPr lang="en-GB" sz="2800" dirty="0">
                <a:solidFill>
                  <a:srgbClr val="000000"/>
                </a:solidFill>
                <a:latin typeface="Source Sans Pro" panose="020B0503030403020204" pitchFamily="34" charset="0"/>
              </a:rPr>
              <a:t>A </a:t>
            </a:r>
            <a:r>
              <a:rPr lang="en-GB" sz="2800" b="0" i="0" u="none" strike="noStrike" dirty="0" err="1">
                <a:solidFill>
                  <a:srgbClr val="000000"/>
                </a:solidFill>
                <a:effectLst/>
                <a:latin typeface="Source Sans Pro" panose="020B0503030403020204" pitchFamily="34" charset="0"/>
              </a:rPr>
              <a:t>dendogram</a:t>
            </a:r>
            <a:r>
              <a:rPr lang="en-GB" sz="2800" b="0" i="0" u="none" strike="noStrike" dirty="0">
                <a:solidFill>
                  <a:srgbClr val="000000"/>
                </a:solidFill>
                <a:effectLst/>
                <a:latin typeface="Source Sans Pro" panose="020B0503030403020204" pitchFamily="34" charset="0"/>
              </a:rPr>
              <a:t> is a tree-like structure, showing the progression of merging clusters at each step of the clustering process.</a:t>
            </a:r>
            <a:endParaRPr lang="en-GB" sz="2800" dirty="0"/>
          </a:p>
        </p:txBody>
      </p:sp>
    </p:spTree>
    <p:extLst>
      <p:ext uri="{BB962C8B-B14F-4D97-AF65-F5344CB8AC3E}">
        <p14:creationId xmlns:p14="http://schemas.microsoft.com/office/powerpoint/2010/main" val="2073624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00D092-2692-041F-2CF3-B3E6C7A1F2A2}"/>
              </a:ext>
            </a:extLst>
          </p:cNvPr>
          <p:cNvSpPr>
            <a:spLocks noGrp="1"/>
          </p:cNvSpPr>
          <p:nvPr>
            <p:ph type="title"/>
          </p:nvPr>
        </p:nvSpPr>
        <p:spPr/>
        <p:txBody>
          <a:bodyPr/>
          <a:lstStyle/>
          <a:p>
            <a:r>
              <a:rPr lang="en-GB" dirty="0">
                <a:solidFill>
                  <a:srgbClr val="FF0000"/>
                </a:solidFill>
              </a:rPr>
              <a:t>Saving Cluster Membership</a:t>
            </a:r>
          </a:p>
        </p:txBody>
      </p:sp>
      <p:pic>
        <p:nvPicPr>
          <p:cNvPr id="4" name="Picture 3">
            <a:extLst>
              <a:ext uri="{FF2B5EF4-FFF2-40B4-BE49-F238E27FC236}">
                <a16:creationId xmlns:a16="http://schemas.microsoft.com/office/drawing/2014/main" id="{27C172BE-32AA-563A-0047-45028594C72D}"/>
              </a:ext>
            </a:extLst>
          </p:cNvPr>
          <p:cNvPicPr>
            <a:picLocks noChangeAspect="1"/>
          </p:cNvPicPr>
          <p:nvPr/>
        </p:nvPicPr>
        <p:blipFill>
          <a:blip r:embed="rId2"/>
          <a:stretch>
            <a:fillRect/>
          </a:stretch>
        </p:blipFill>
        <p:spPr>
          <a:xfrm>
            <a:off x="838200" y="1841500"/>
            <a:ext cx="6572267" cy="2489834"/>
          </a:xfrm>
          <a:prstGeom prst="rect">
            <a:avLst/>
          </a:prstGeom>
        </p:spPr>
      </p:pic>
      <p:sp>
        <p:nvSpPr>
          <p:cNvPr id="6" name="TextBox 5">
            <a:extLst>
              <a:ext uri="{FF2B5EF4-FFF2-40B4-BE49-F238E27FC236}">
                <a16:creationId xmlns:a16="http://schemas.microsoft.com/office/drawing/2014/main" id="{ADCAF767-E0D3-2904-6245-F71C0663A075}"/>
              </a:ext>
            </a:extLst>
          </p:cNvPr>
          <p:cNvSpPr txBox="1"/>
          <p:nvPr/>
        </p:nvSpPr>
        <p:spPr>
          <a:xfrm>
            <a:off x="7808556" y="1690688"/>
            <a:ext cx="4114800" cy="3970318"/>
          </a:xfrm>
          <a:prstGeom prst="rect">
            <a:avLst/>
          </a:prstGeom>
          <a:noFill/>
        </p:spPr>
        <p:txBody>
          <a:bodyPr wrap="square">
            <a:spAutoFit/>
          </a:bodyPr>
          <a:lstStyle/>
          <a:p>
            <a:r>
              <a:rPr lang="en-GB" dirty="0"/>
              <a:t>DATASET DECLARE D0.680961199734334.</a:t>
            </a:r>
          </a:p>
          <a:p>
            <a:r>
              <a:rPr lang="en-GB" dirty="0"/>
              <a:t>PROXIMITIES   Likes Subscribers</a:t>
            </a:r>
          </a:p>
          <a:p>
            <a:r>
              <a:rPr lang="en-GB" dirty="0"/>
              <a:t>  /MATRIX OUT(D0.680961199734334)</a:t>
            </a:r>
          </a:p>
          <a:p>
            <a:r>
              <a:rPr lang="en-GB" dirty="0"/>
              <a:t>  /VIEW=CASE</a:t>
            </a:r>
          </a:p>
          <a:p>
            <a:r>
              <a:rPr lang="en-GB" dirty="0"/>
              <a:t>  /MEASURE=EUCLID</a:t>
            </a:r>
          </a:p>
          <a:p>
            <a:r>
              <a:rPr lang="en-GB" dirty="0"/>
              <a:t>  /PRINT NONE</a:t>
            </a:r>
          </a:p>
          <a:p>
            <a:r>
              <a:rPr lang="en-GB" dirty="0"/>
              <a:t>  /STANDARDIZE=VARIABLE Z.</a:t>
            </a:r>
          </a:p>
          <a:p>
            <a:r>
              <a:rPr lang="en-GB" dirty="0"/>
              <a:t>CLUSTER</a:t>
            </a:r>
          </a:p>
          <a:p>
            <a:r>
              <a:rPr lang="en-GB" dirty="0"/>
              <a:t>  /MATRIX IN(D0.680961199734334)</a:t>
            </a:r>
          </a:p>
          <a:p>
            <a:r>
              <a:rPr lang="en-GB" dirty="0"/>
              <a:t>  /METHOD WARD</a:t>
            </a:r>
          </a:p>
          <a:p>
            <a:r>
              <a:rPr lang="en-GB" dirty="0"/>
              <a:t>  /PRINT SCHEDULE</a:t>
            </a:r>
          </a:p>
          <a:p>
            <a:r>
              <a:rPr lang="en-GB" dirty="0"/>
              <a:t>  /PLOT DENDROGRAM VICICLE</a:t>
            </a:r>
          </a:p>
          <a:p>
            <a:r>
              <a:rPr lang="en-GB" dirty="0"/>
              <a:t>  /SAVE CLUSTER(3).</a:t>
            </a:r>
          </a:p>
          <a:p>
            <a:r>
              <a:rPr lang="en-GB" dirty="0"/>
              <a:t>Dataset Close D0.680961199734334.</a:t>
            </a:r>
          </a:p>
        </p:txBody>
      </p:sp>
    </p:spTree>
    <p:extLst>
      <p:ext uri="{BB962C8B-B14F-4D97-AF65-F5344CB8AC3E}">
        <p14:creationId xmlns:p14="http://schemas.microsoft.com/office/powerpoint/2010/main" val="25950990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0CEF1C2-9CFB-83A0-CB56-BF05951DA493}"/>
              </a:ext>
            </a:extLst>
          </p:cNvPr>
          <p:cNvPicPr>
            <a:picLocks noChangeAspect="1"/>
          </p:cNvPicPr>
          <p:nvPr/>
        </p:nvPicPr>
        <p:blipFill>
          <a:blip r:embed="rId2"/>
          <a:stretch>
            <a:fillRect/>
          </a:stretch>
        </p:blipFill>
        <p:spPr>
          <a:xfrm>
            <a:off x="3625850" y="1828800"/>
            <a:ext cx="4940300" cy="3200400"/>
          </a:xfrm>
          <a:prstGeom prst="rect">
            <a:avLst/>
          </a:prstGeom>
        </p:spPr>
      </p:pic>
    </p:spTree>
    <p:extLst>
      <p:ext uri="{BB962C8B-B14F-4D97-AF65-F5344CB8AC3E}">
        <p14:creationId xmlns:p14="http://schemas.microsoft.com/office/powerpoint/2010/main" val="3300117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768C7-2F36-A070-7A42-E5DA2C5A9792}"/>
              </a:ext>
            </a:extLst>
          </p:cNvPr>
          <p:cNvSpPr>
            <a:spLocks noGrp="1"/>
          </p:cNvSpPr>
          <p:nvPr>
            <p:ph type="title"/>
          </p:nvPr>
        </p:nvSpPr>
        <p:spPr/>
        <p:txBody>
          <a:bodyPr/>
          <a:lstStyle/>
          <a:p>
            <a:r>
              <a:rPr lang="en-GB" dirty="0">
                <a:solidFill>
                  <a:srgbClr val="FF0000"/>
                </a:solidFill>
              </a:rPr>
              <a:t>R Action</a:t>
            </a:r>
          </a:p>
        </p:txBody>
      </p:sp>
      <p:sp>
        <p:nvSpPr>
          <p:cNvPr id="4" name="TextBox 3">
            <a:extLst>
              <a:ext uri="{FF2B5EF4-FFF2-40B4-BE49-F238E27FC236}">
                <a16:creationId xmlns:a16="http://schemas.microsoft.com/office/drawing/2014/main" id="{717C5EFF-B85B-33F1-F035-19021C0A9B89}"/>
              </a:ext>
            </a:extLst>
          </p:cNvPr>
          <p:cNvSpPr txBox="1"/>
          <p:nvPr/>
        </p:nvSpPr>
        <p:spPr>
          <a:xfrm>
            <a:off x="3009900" y="394692"/>
            <a:ext cx="4749800" cy="6463308"/>
          </a:xfrm>
          <a:prstGeom prst="rect">
            <a:avLst/>
          </a:prstGeom>
          <a:noFill/>
        </p:spPr>
        <p:txBody>
          <a:bodyPr wrap="square">
            <a:spAutoFit/>
          </a:bodyPr>
          <a:lstStyle/>
          <a:p>
            <a:r>
              <a:rPr lang="en-GB" dirty="0"/>
              <a:t>rm(list=ls())</a:t>
            </a:r>
          </a:p>
          <a:p>
            <a:r>
              <a:rPr lang="en-GB" dirty="0"/>
              <a:t>library(</a:t>
            </a:r>
            <a:r>
              <a:rPr lang="en-GB" dirty="0" err="1"/>
              <a:t>tidyverse</a:t>
            </a:r>
            <a:r>
              <a:rPr lang="en-GB" dirty="0"/>
              <a:t>)</a:t>
            </a:r>
          </a:p>
          <a:p>
            <a:r>
              <a:rPr lang="en-GB" dirty="0"/>
              <a:t>library(haven)</a:t>
            </a:r>
          </a:p>
          <a:p>
            <a:r>
              <a:rPr lang="en-GB" dirty="0"/>
              <a:t>library(cluster)</a:t>
            </a:r>
          </a:p>
          <a:p>
            <a:r>
              <a:rPr lang="en-GB" dirty="0"/>
              <a:t>library(</a:t>
            </a:r>
            <a:r>
              <a:rPr lang="en-GB" dirty="0" err="1"/>
              <a:t>factoextra</a:t>
            </a:r>
            <a:r>
              <a:rPr lang="en-GB" dirty="0"/>
              <a:t>) # to use </a:t>
            </a:r>
            <a:r>
              <a:rPr lang="en-GB" dirty="0" err="1"/>
              <a:t>fviz_silhouette</a:t>
            </a:r>
            <a:r>
              <a:rPr lang="en-GB" dirty="0"/>
              <a:t>()</a:t>
            </a:r>
          </a:p>
          <a:p>
            <a:r>
              <a:rPr lang="en-GB" dirty="0" err="1"/>
              <a:t>dat</a:t>
            </a:r>
            <a:r>
              <a:rPr lang="en-GB" dirty="0"/>
              <a:t> &lt;- </a:t>
            </a:r>
            <a:r>
              <a:rPr lang="en-GB" dirty="0" err="1"/>
              <a:t>read_spss</a:t>
            </a:r>
            <a:r>
              <a:rPr lang="en-GB" dirty="0"/>
              <a:t>("/Users/</a:t>
            </a:r>
            <a:r>
              <a:rPr lang="en-GB" dirty="0" err="1"/>
              <a:t>ahmaddaryanto</a:t>
            </a:r>
            <a:r>
              <a:rPr lang="en-GB" dirty="0"/>
              <a:t>/Documents/Data1/</a:t>
            </a:r>
            <a:r>
              <a:rPr lang="en-GB" dirty="0" err="1"/>
              <a:t>youtube.sav</a:t>
            </a:r>
            <a:r>
              <a:rPr lang="en-GB" dirty="0"/>
              <a:t>")</a:t>
            </a:r>
          </a:p>
          <a:p>
            <a:r>
              <a:rPr lang="en-GB" dirty="0" err="1"/>
              <a:t>distance_matrix</a:t>
            </a:r>
            <a:r>
              <a:rPr lang="en-GB" dirty="0"/>
              <a:t>  &lt;- </a:t>
            </a:r>
            <a:r>
              <a:rPr lang="en-GB" dirty="0" err="1"/>
              <a:t>dist</a:t>
            </a:r>
            <a:r>
              <a:rPr lang="en-GB" dirty="0"/>
              <a:t>(</a:t>
            </a:r>
            <a:r>
              <a:rPr lang="en-GB" dirty="0" err="1"/>
              <a:t>dat</a:t>
            </a:r>
            <a:r>
              <a:rPr lang="en-GB" dirty="0"/>
              <a:t>, method = "</a:t>
            </a:r>
            <a:r>
              <a:rPr lang="en-GB" dirty="0" err="1"/>
              <a:t>euclidean</a:t>
            </a:r>
            <a:r>
              <a:rPr lang="en-GB" dirty="0"/>
              <a:t>")</a:t>
            </a:r>
          </a:p>
          <a:p>
            <a:endParaRPr lang="en-GB" dirty="0"/>
          </a:p>
          <a:p>
            <a:r>
              <a:rPr lang="en-GB" dirty="0"/>
              <a:t># round the results to 3 decimal places</a:t>
            </a:r>
          </a:p>
          <a:p>
            <a:r>
              <a:rPr lang="en-GB" dirty="0"/>
              <a:t>round(distance_matrix,3)</a:t>
            </a:r>
          </a:p>
          <a:p>
            <a:r>
              <a:rPr lang="en-GB" dirty="0"/>
              <a:t>fit &lt;- </a:t>
            </a:r>
            <a:r>
              <a:rPr lang="en-GB" dirty="0" err="1"/>
              <a:t>hclust</a:t>
            </a:r>
            <a:r>
              <a:rPr lang="en-GB" dirty="0"/>
              <a:t>(</a:t>
            </a:r>
            <a:r>
              <a:rPr lang="en-GB" dirty="0" err="1"/>
              <a:t>distance_matrix</a:t>
            </a:r>
            <a:r>
              <a:rPr lang="en-GB" dirty="0"/>
              <a:t>, method = "</a:t>
            </a:r>
            <a:r>
              <a:rPr lang="en-GB" dirty="0" err="1"/>
              <a:t>ward.D</a:t>
            </a:r>
            <a:r>
              <a:rPr lang="en-GB" dirty="0"/>
              <a:t>")</a:t>
            </a:r>
          </a:p>
          <a:p>
            <a:r>
              <a:rPr lang="en-GB" dirty="0"/>
              <a:t>Fit</a:t>
            </a:r>
          </a:p>
          <a:p>
            <a:r>
              <a:rPr lang="en-GB" dirty="0"/>
              <a:t>plot(fit)</a:t>
            </a:r>
          </a:p>
          <a:p>
            <a:r>
              <a:rPr lang="en-GB" dirty="0" err="1"/>
              <a:t>cut_dendogram</a:t>
            </a:r>
            <a:r>
              <a:rPr lang="en-GB" dirty="0"/>
              <a:t> &lt;- </a:t>
            </a:r>
            <a:r>
              <a:rPr lang="en-GB" dirty="0" err="1"/>
              <a:t>cutree</a:t>
            </a:r>
            <a:r>
              <a:rPr lang="en-GB" dirty="0"/>
              <a:t>(fit, k = 3)</a:t>
            </a:r>
          </a:p>
          <a:p>
            <a:r>
              <a:rPr lang="en-GB" dirty="0" err="1"/>
              <a:t>cut_dendogram</a:t>
            </a:r>
            <a:endParaRPr lang="en-GB" dirty="0"/>
          </a:p>
          <a:p>
            <a:r>
              <a:rPr lang="en-GB" dirty="0" err="1"/>
              <a:t>evaluate_cluster</a:t>
            </a:r>
            <a:r>
              <a:rPr lang="en-GB" dirty="0"/>
              <a:t> &lt;- silhouette(</a:t>
            </a:r>
            <a:r>
              <a:rPr lang="en-GB" dirty="0" err="1"/>
              <a:t>cut_dendogram</a:t>
            </a:r>
            <a:r>
              <a:rPr lang="en-GB" dirty="0"/>
              <a:t>, </a:t>
            </a:r>
            <a:r>
              <a:rPr lang="en-GB" dirty="0" err="1"/>
              <a:t>distance_matrix</a:t>
            </a:r>
            <a:r>
              <a:rPr lang="en-GB" dirty="0"/>
              <a:t>)</a:t>
            </a:r>
          </a:p>
          <a:p>
            <a:r>
              <a:rPr lang="en-GB" dirty="0" err="1"/>
              <a:t>evaluate_cluster</a:t>
            </a:r>
            <a:endParaRPr lang="en-GB" dirty="0"/>
          </a:p>
          <a:p>
            <a:r>
              <a:rPr lang="en-GB" dirty="0" err="1"/>
              <a:t>fviz_silhouette</a:t>
            </a:r>
            <a:r>
              <a:rPr lang="en-GB" dirty="0"/>
              <a:t>(</a:t>
            </a:r>
            <a:r>
              <a:rPr lang="en-GB" dirty="0" err="1"/>
              <a:t>evaluate_cluster</a:t>
            </a:r>
            <a:r>
              <a:rPr lang="en-GB" dirty="0"/>
              <a:t>)</a:t>
            </a:r>
          </a:p>
        </p:txBody>
      </p:sp>
      <p:sp>
        <p:nvSpPr>
          <p:cNvPr id="5" name="TextBox 4">
            <a:extLst>
              <a:ext uri="{FF2B5EF4-FFF2-40B4-BE49-F238E27FC236}">
                <a16:creationId xmlns:a16="http://schemas.microsoft.com/office/drawing/2014/main" id="{FE5FFA25-F8BF-07A5-80D5-E3A577692696}"/>
              </a:ext>
            </a:extLst>
          </p:cNvPr>
          <p:cNvSpPr txBox="1"/>
          <p:nvPr/>
        </p:nvSpPr>
        <p:spPr>
          <a:xfrm>
            <a:off x="8547100" y="5028247"/>
            <a:ext cx="3390900" cy="1477328"/>
          </a:xfrm>
          <a:prstGeom prst="rect">
            <a:avLst/>
          </a:prstGeom>
          <a:noFill/>
        </p:spPr>
        <p:txBody>
          <a:bodyPr wrap="square">
            <a:spAutoFit/>
          </a:bodyPr>
          <a:lstStyle/>
          <a:p>
            <a:r>
              <a:rPr lang="en-GB" dirty="0" err="1"/>
              <a:t>dat</a:t>
            </a:r>
            <a:r>
              <a:rPr lang="en-GB" dirty="0"/>
              <a:t> &lt;- </a:t>
            </a:r>
            <a:r>
              <a:rPr lang="en-GB" dirty="0" err="1"/>
              <a:t>dat</a:t>
            </a:r>
            <a:r>
              <a:rPr lang="en-GB" dirty="0"/>
              <a:t> %&gt;%</a:t>
            </a:r>
          </a:p>
          <a:p>
            <a:r>
              <a:rPr lang="en-GB" dirty="0"/>
              <a:t>  mutate(cluster=</a:t>
            </a:r>
            <a:r>
              <a:rPr lang="en-GB" dirty="0" err="1"/>
              <a:t>cut_dendogram</a:t>
            </a:r>
            <a:r>
              <a:rPr lang="en-GB" dirty="0"/>
              <a:t>)</a:t>
            </a:r>
          </a:p>
          <a:p>
            <a:endParaRPr lang="en-GB" dirty="0"/>
          </a:p>
          <a:p>
            <a:r>
              <a:rPr lang="en-GB" dirty="0"/>
              <a:t># let us view the data</a:t>
            </a:r>
          </a:p>
          <a:p>
            <a:r>
              <a:rPr lang="en-GB" dirty="0" err="1"/>
              <a:t>dat</a:t>
            </a:r>
            <a:endParaRPr lang="en-GB" dirty="0"/>
          </a:p>
        </p:txBody>
      </p:sp>
      <p:cxnSp>
        <p:nvCxnSpPr>
          <p:cNvPr id="7" name="Straight Arrow Connector 6">
            <a:extLst>
              <a:ext uri="{FF2B5EF4-FFF2-40B4-BE49-F238E27FC236}">
                <a16:creationId xmlns:a16="http://schemas.microsoft.com/office/drawing/2014/main" id="{5B36053C-DDE4-2750-6863-AAC607C84A33}"/>
              </a:ext>
            </a:extLst>
          </p:cNvPr>
          <p:cNvCxnSpPr>
            <a:cxnSpLocks/>
          </p:cNvCxnSpPr>
          <p:nvPr/>
        </p:nvCxnSpPr>
        <p:spPr>
          <a:xfrm flipV="1">
            <a:off x="7213600" y="5359400"/>
            <a:ext cx="1333500" cy="1146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21111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789F4-AF6E-D85D-589A-53CDC37A6388}"/>
              </a:ext>
            </a:extLst>
          </p:cNvPr>
          <p:cNvSpPr>
            <a:spLocks noGrp="1"/>
          </p:cNvSpPr>
          <p:nvPr>
            <p:ph type="title"/>
          </p:nvPr>
        </p:nvSpPr>
        <p:spPr/>
        <p:txBody>
          <a:bodyPr/>
          <a:lstStyle/>
          <a:p>
            <a:r>
              <a:rPr lang="en-GB" b="0" i="0" u="none" strike="noStrike" dirty="0">
                <a:solidFill>
                  <a:srgbClr val="FF0000"/>
                </a:solidFill>
                <a:effectLst/>
                <a:latin typeface="Source Sans Pro" panose="020B0503030403020204" pitchFamily="34" charset="0"/>
              </a:rPr>
              <a:t>Output Of The </a:t>
            </a:r>
            <a:r>
              <a:rPr lang="en-GB" b="0" i="0" u="none" strike="noStrike" dirty="0" err="1">
                <a:solidFill>
                  <a:srgbClr val="FF0000"/>
                </a:solidFill>
                <a:effectLst/>
                <a:latin typeface="Source Sans Pro" panose="020B0503030403020204" pitchFamily="34" charset="0"/>
              </a:rPr>
              <a:t>fviz_silhouette</a:t>
            </a:r>
            <a:r>
              <a:rPr lang="en-GB" b="0" i="0" u="none" strike="noStrike" dirty="0">
                <a:solidFill>
                  <a:srgbClr val="FF0000"/>
                </a:solidFill>
                <a:effectLst/>
                <a:latin typeface="Source Sans Pro" panose="020B0503030403020204" pitchFamily="34" charset="0"/>
              </a:rPr>
              <a:t>() Function </a:t>
            </a:r>
            <a:endParaRPr lang="en-GB" dirty="0">
              <a:solidFill>
                <a:srgbClr val="FF0000"/>
              </a:solidFill>
            </a:endParaRPr>
          </a:p>
        </p:txBody>
      </p:sp>
      <p:sp>
        <p:nvSpPr>
          <p:cNvPr id="4" name="TextBox 3">
            <a:extLst>
              <a:ext uri="{FF2B5EF4-FFF2-40B4-BE49-F238E27FC236}">
                <a16:creationId xmlns:a16="http://schemas.microsoft.com/office/drawing/2014/main" id="{FEC3B9B4-054C-9C8C-12CA-37CA5CA31669}"/>
              </a:ext>
            </a:extLst>
          </p:cNvPr>
          <p:cNvSpPr txBox="1"/>
          <p:nvPr/>
        </p:nvSpPr>
        <p:spPr>
          <a:xfrm>
            <a:off x="977900" y="5753100"/>
            <a:ext cx="6096000" cy="646331"/>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As can be seen from the figure, the average value of the </a:t>
            </a:r>
            <a:r>
              <a:rPr lang="en-GB" b="0" i="0" u="none" strike="noStrike" dirty="0" err="1">
                <a:solidFill>
                  <a:srgbClr val="000000"/>
                </a:solidFill>
                <a:effectLst/>
                <a:latin typeface="Source Sans Pro" panose="020B0503030403020204" pitchFamily="34" charset="0"/>
              </a:rPr>
              <a:t>silhoutte</a:t>
            </a:r>
            <a:r>
              <a:rPr lang="en-GB" b="0" i="0" u="none" strike="noStrike" dirty="0">
                <a:solidFill>
                  <a:srgbClr val="000000"/>
                </a:solidFill>
                <a:effectLst/>
                <a:latin typeface="Source Sans Pro" panose="020B0503030403020204" pitchFamily="34" charset="0"/>
              </a:rPr>
              <a:t> width is above 0.8 showing an excellent fit</a:t>
            </a:r>
            <a:endParaRPr lang="en-GB" dirty="0"/>
          </a:p>
        </p:txBody>
      </p:sp>
      <p:pic>
        <p:nvPicPr>
          <p:cNvPr id="3074" name="Picture 2">
            <a:extLst>
              <a:ext uri="{FF2B5EF4-FFF2-40B4-BE49-F238E27FC236}">
                <a16:creationId xmlns:a16="http://schemas.microsoft.com/office/drawing/2014/main" id="{5A703111-3546-CD0A-A282-16E507F8EA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2588" y="1336020"/>
            <a:ext cx="5071600" cy="418596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FC67783-1E2F-FDE8-E8AA-9F0CDD9D0DB1}"/>
              </a:ext>
            </a:extLst>
          </p:cNvPr>
          <p:cNvSpPr txBox="1"/>
          <p:nvPr/>
        </p:nvSpPr>
        <p:spPr>
          <a:xfrm>
            <a:off x="5003800" y="1590110"/>
            <a:ext cx="6096000" cy="369332"/>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Silhouette widths are above 0.8 indicating an excellent fit.</a:t>
            </a:r>
            <a:endParaRPr lang="en-GB" dirty="0"/>
          </a:p>
        </p:txBody>
      </p:sp>
    </p:spTree>
    <p:extLst>
      <p:ext uri="{BB962C8B-B14F-4D97-AF65-F5344CB8AC3E}">
        <p14:creationId xmlns:p14="http://schemas.microsoft.com/office/powerpoint/2010/main" val="787011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33D98-FE5B-D33E-BAC2-4D68AF9E3305}"/>
              </a:ext>
            </a:extLst>
          </p:cNvPr>
          <p:cNvSpPr>
            <a:spLocks noGrp="1"/>
          </p:cNvSpPr>
          <p:nvPr>
            <p:ph type="title"/>
          </p:nvPr>
        </p:nvSpPr>
        <p:spPr/>
        <p:txBody>
          <a:bodyPr/>
          <a:lstStyle/>
          <a:p>
            <a:r>
              <a:rPr lang="en-GB" dirty="0">
                <a:solidFill>
                  <a:srgbClr val="FF0000"/>
                </a:solidFill>
              </a:rPr>
              <a:t>Further Readings</a:t>
            </a:r>
          </a:p>
        </p:txBody>
      </p:sp>
      <p:sp>
        <p:nvSpPr>
          <p:cNvPr id="4" name="TextBox 3">
            <a:extLst>
              <a:ext uri="{FF2B5EF4-FFF2-40B4-BE49-F238E27FC236}">
                <a16:creationId xmlns:a16="http://schemas.microsoft.com/office/drawing/2014/main" id="{3BD72BC2-7001-6E82-8752-EC60D143DABD}"/>
              </a:ext>
            </a:extLst>
          </p:cNvPr>
          <p:cNvSpPr txBox="1"/>
          <p:nvPr/>
        </p:nvSpPr>
        <p:spPr>
          <a:xfrm>
            <a:off x="838200" y="2276545"/>
            <a:ext cx="9144000" cy="2862322"/>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Harvey, J. W. (1990). Benefit segmentation for fund raisers. </a:t>
            </a:r>
            <a:r>
              <a:rPr lang="en-GB" b="0" i="1" u="none" strike="noStrike" dirty="0">
                <a:solidFill>
                  <a:srgbClr val="000000"/>
                </a:solidFill>
                <a:effectLst/>
                <a:latin typeface="Source Sans Pro" panose="020B0503030403020204" pitchFamily="34" charset="0"/>
              </a:rPr>
              <a:t>Journal of the Academy of Marketing Science</a:t>
            </a:r>
            <a:r>
              <a:rPr lang="en-GB" b="0" i="0" u="none" strike="noStrike" dirty="0">
                <a:solidFill>
                  <a:srgbClr val="000000"/>
                </a:solidFill>
                <a:effectLst/>
                <a:latin typeface="Source Sans Pro" panose="020B0503030403020204" pitchFamily="34" charset="0"/>
              </a:rPr>
              <a:t>, </a:t>
            </a:r>
            <a:r>
              <a:rPr lang="en-GB" b="0" i="1" u="none" strike="noStrike" dirty="0">
                <a:solidFill>
                  <a:srgbClr val="000000"/>
                </a:solidFill>
                <a:effectLst/>
                <a:latin typeface="Source Sans Pro" panose="020B0503030403020204" pitchFamily="34" charset="0"/>
              </a:rPr>
              <a:t>18</a:t>
            </a:r>
            <a:r>
              <a:rPr lang="en-GB" b="0" i="0" u="none" strike="noStrike" dirty="0">
                <a:solidFill>
                  <a:srgbClr val="000000"/>
                </a:solidFill>
                <a:effectLst/>
                <a:latin typeface="Source Sans Pro" panose="020B0503030403020204" pitchFamily="34" charset="0"/>
              </a:rPr>
              <a:t>(1), 77-86. </a:t>
            </a:r>
          </a:p>
          <a:p>
            <a:pPr algn="l"/>
            <a:endParaRPr lang="en-GB" b="0" i="0" u="none" strike="noStrike" dirty="0">
              <a:solidFill>
                <a:srgbClr val="000000"/>
              </a:solidFill>
              <a:effectLst/>
              <a:latin typeface="Source Sans Pro" panose="020B0503030403020204" pitchFamily="34" charset="0"/>
            </a:endParaRPr>
          </a:p>
          <a:p>
            <a:pPr algn="l"/>
            <a:r>
              <a:rPr lang="en-GB" b="0" i="0" u="none" strike="noStrike" dirty="0" err="1">
                <a:solidFill>
                  <a:srgbClr val="000000"/>
                </a:solidFill>
                <a:effectLst/>
                <a:latin typeface="Source Sans Pro" panose="020B0503030403020204" pitchFamily="34" charset="0"/>
              </a:rPr>
              <a:t>Punj</a:t>
            </a:r>
            <a:r>
              <a:rPr lang="en-GB" b="0" i="0" u="none" strike="noStrike" dirty="0">
                <a:solidFill>
                  <a:srgbClr val="000000"/>
                </a:solidFill>
                <a:effectLst/>
                <a:latin typeface="Source Sans Pro" panose="020B0503030403020204" pitchFamily="34" charset="0"/>
              </a:rPr>
              <a:t>, G., &amp; Stewart, D. W. (1983). Cluster Analysis in Marketing Research: Review and Suggestions for Application. Journal of Marketing Research, 20(2), 134–148. </a:t>
            </a:r>
          </a:p>
          <a:p>
            <a:pPr algn="l"/>
            <a:endParaRPr lang="en-GB" b="0" i="0" u="none" strike="noStrike" dirty="0">
              <a:solidFill>
                <a:srgbClr val="000000"/>
              </a:solidFill>
              <a:effectLst/>
              <a:latin typeface="Source Sans Pro" panose="020B0503030403020204" pitchFamily="34" charset="0"/>
            </a:endParaRPr>
          </a:p>
          <a:p>
            <a:pPr algn="l"/>
            <a:r>
              <a:rPr lang="en-GB" b="0" i="0" u="none" strike="noStrike" dirty="0" err="1">
                <a:solidFill>
                  <a:srgbClr val="000000"/>
                </a:solidFill>
                <a:effectLst/>
                <a:latin typeface="Source Sans Pro" panose="020B0503030403020204" pitchFamily="34" charset="0"/>
              </a:rPr>
              <a:t>Romesburg</a:t>
            </a:r>
            <a:r>
              <a:rPr lang="en-GB" b="0" i="0" u="none" strike="noStrike" dirty="0">
                <a:solidFill>
                  <a:srgbClr val="000000"/>
                </a:solidFill>
                <a:effectLst/>
                <a:latin typeface="Source Sans Pro" panose="020B0503030403020204" pitchFamily="34" charset="0"/>
              </a:rPr>
              <a:t>, C. (2004). Cluster analysis for researchers. </a:t>
            </a:r>
            <a:endParaRPr lang="en-GB" dirty="0">
              <a:solidFill>
                <a:srgbClr val="000000"/>
              </a:solidFill>
              <a:latin typeface="Source Sans Pro" panose="020B0503030403020204" pitchFamily="34" charset="0"/>
            </a:endParaRPr>
          </a:p>
          <a:p>
            <a:pPr algn="l"/>
            <a:endParaRPr lang="en-GB" b="0" i="0" u="none" strike="noStrike" dirty="0">
              <a:solidFill>
                <a:srgbClr val="000000"/>
              </a:solidFill>
              <a:effectLst/>
              <a:latin typeface="Source Sans Pro" panose="020B0503030403020204" pitchFamily="34" charset="0"/>
            </a:endParaRPr>
          </a:p>
          <a:p>
            <a:pPr algn="l"/>
            <a:r>
              <a:rPr lang="en-GB" b="0" i="0" u="none" strike="noStrike" dirty="0">
                <a:solidFill>
                  <a:srgbClr val="000000"/>
                </a:solidFill>
                <a:effectLst/>
                <a:latin typeface="Source Sans Pro" panose="020B0503030403020204" pitchFamily="34" charset="0"/>
              </a:rPr>
              <a:t>Wedel, M., &amp; Kamakura, W. A. (2000). Market segmentation: Conceptual and methodological foundations. Springer Science &amp; Business Media</a:t>
            </a:r>
          </a:p>
        </p:txBody>
      </p:sp>
    </p:spTree>
    <p:extLst>
      <p:ext uri="{BB962C8B-B14F-4D97-AF65-F5344CB8AC3E}">
        <p14:creationId xmlns:p14="http://schemas.microsoft.com/office/powerpoint/2010/main" val="1498392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E107E-2522-AD53-CF83-20FB296CB3A7}"/>
              </a:ext>
            </a:extLst>
          </p:cNvPr>
          <p:cNvSpPr>
            <a:spLocks noGrp="1"/>
          </p:cNvSpPr>
          <p:nvPr>
            <p:ph type="title"/>
          </p:nvPr>
        </p:nvSpPr>
        <p:spPr/>
        <p:txBody>
          <a:bodyPr/>
          <a:lstStyle/>
          <a:p>
            <a:r>
              <a:rPr lang="en-GB" dirty="0">
                <a:solidFill>
                  <a:srgbClr val="FF0000"/>
                </a:solidFill>
              </a:rPr>
              <a:t>Learning Objectives</a:t>
            </a:r>
          </a:p>
        </p:txBody>
      </p:sp>
      <p:sp>
        <p:nvSpPr>
          <p:cNvPr id="3" name="Content Placeholder 2">
            <a:extLst>
              <a:ext uri="{FF2B5EF4-FFF2-40B4-BE49-F238E27FC236}">
                <a16:creationId xmlns:a16="http://schemas.microsoft.com/office/drawing/2014/main" id="{7E940DD1-6D22-A730-AA23-5A02E9F15A51}"/>
              </a:ext>
            </a:extLst>
          </p:cNvPr>
          <p:cNvSpPr>
            <a:spLocks noGrp="1"/>
          </p:cNvSpPr>
          <p:nvPr>
            <p:ph idx="1"/>
          </p:nvPr>
        </p:nvSpPr>
        <p:spPr/>
        <p:txBody>
          <a:bodyPr>
            <a:normAutofit/>
          </a:bodyPr>
          <a:lstStyle/>
          <a:p>
            <a:r>
              <a:rPr lang="en-GB" sz="2800" dirty="0"/>
              <a:t>Understand the principles of a hierarchical clustering technique</a:t>
            </a:r>
          </a:p>
          <a:p>
            <a:pPr>
              <a:buFont typeface="Arial" panose="020B0604020202020204" pitchFamily="34" charset="0"/>
              <a:buChar char="•"/>
            </a:pPr>
            <a:r>
              <a:rPr lang="en-GB" sz="2800" dirty="0"/>
              <a:t>Know how to perform a cluster analysis using a </a:t>
            </a:r>
            <a:r>
              <a:rPr lang="en-GB" sz="2800" dirty="0" err="1"/>
              <a:t>hierachical</a:t>
            </a:r>
            <a:r>
              <a:rPr lang="en-GB" sz="2800" dirty="0"/>
              <a:t> clustering with SPSS and R, which includes:</a:t>
            </a:r>
          </a:p>
          <a:p>
            <a:pPr>
              <a:buFont typeface="Arial" panose="020B0604020202020204" pitchFamily="34" charset="0"/>
              <a:buChar char="•"/>
            </a:pPr>
            <a:r>
              <a:rPr lang="en-GB" sz="2800" dirty="0"/>
              <a:t>Know how to read a proximity matrix table</a:t>
            </a:r>
          </a:p>
          <a:p>
            <a:pPr>
              <a:buFont typeface="Arial" panose="020B0604020202020204" pitchFamily="34" charset="0"/>
              <a:buChar char="•"/>
            </a:pPr>
            <a:r>
              <a:rPr lang="en-GB" sz="2800" dirty="0"/>
              <a:t>Know how to read a </a:t>
            </a:r>
            <a:r>
              <a:rPr lang="en-GB" sz="2800" dirty="0" err="1"/>
              <a:t>dendogram</a:t>
            </a:r>
            <a:endParaRPr lang="en-GB" sz="2800" dirty="0"/>
          </a:p>
          <a:p>
            <a:pPr>
              <a:buFont typeface="Arial" panose="020B0604020202020204" pitchFamily="34" charset="0"/>
              <a:buChar char="•"/>
            </a:pPr>
            <a:r>
              <a:rPr lang="en-GB" sz="2800" dirty="0"/>
              <a:t>Know how to interpret a cluster solution</a:t>
            </a:r>
          </a:p>
          <a:p>
            <a:pPr>
              <a:buFont typeface="Arial" panose="020B0604020202020204" pitchFamily="34" charset="0"/>
              <a:buChar char="•"/>
            </a:pPr>
            <a:r>
              <a:rPr lang="en-GB" sz="2800" dirty="0"/>
              <a:t>Understand the principle of validation for checking the quality of cluster solutions</a:t>
            </a:r>
          </a:p>
          <a:p>
            <a:endParaRPr lang="en-GB" sz="2800" dirty="0"/>
          </a:p>
        </p:txBody>
      </p:sp>
    </p:spTree>
    <p:extLst>
      <p:ext uri="{BB962C8B-B14F-4D97-AF65-F5344CB8AC3E}">
        <p14:creationId xmlns:p14="http://schemas.microsoft.com/office/powerpoint/2010/main" val="1838088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r>
              <a:rPr lang="en-US" dirty="0">
                <a:solidFill>
                  <a:srgbClr val="FF0000"/>
                </a:solidFill>
              </a:rPr>
              <a:t>Goal</a:t>
            </a:r>
          </a:p>
        </p:txBody>
      </p:sp>
      <p:sp>
        <p:nvSpPr>
          <p:cNvPr id="3" name="Text Placeholder 2"/>
          <p:cNvSpPr>
            <a:spLocks noGrp="1"/>
          </p:cNvSpPr>
          <p:nvPr>
            <p:ph idx="1"/>
          </p:nvPr>
        </p:nvSpPr>
        <p:spPr/>
        <p:txBody>
          <a:bodyPr/>
          <a:lstStyle/>
          <a:p>
            <a:r>
              <a:rPr lang="en-GB" sz="3000" dirty="0">
                <a:solidFill>
                  <a:srgbClr val="666666"/>
                </a:solidFill>
              </a:rPr>
              <a:t>Categorizing objects or entities such as customers, organizations, markets, products, events, and so on, into groups or clusters based on similarities in their characteristics, attitudes, behaviours, or preferences</a:t>
            </a:r>
            <a:r>
              <a:rPr lang="en-GB" sz="3200" dirty="0"/>
              <a:t>. </a:t>
            </a:r>
          </a:p>
          <a:p>
            <a:r>
              <a:rPr lang="en-GB" sz="2400" b="0" i="0" u="none" strike="noStrike" dirty="0">
                <a:solidFill>
                  <a:srgbClr val="000000"/>
                </a:solidFill>
                <a:effectLst/>
                <a:latin typeface="Source Sans Pro" panose="020B0503030403020204" pitchFamily="34" charset="0"/>
              </a:rPr>
              <a:t> Cluster analysis is considered as one of the machine learning techniques called </a:t>
            </a:r>
            <a:r>
              <a:rPr lang="en-GB" sz="2400" b="1" i="0" u="none" strike="noStrike" dirty="0">
                <a:solidFill>
                  <a:srgbClr val="000000"/>
                </a:solidFill>
                <a:effectLst/>
                <a:latin typeface="Source Sans Pro" panose="020B0503030403020204" pitchFamily="34" charset="0"/>
              </a:rPr>
              <a:t>unsupervised learning</a:t>
            </a:r>
            <a:endParaRPr lang="en-GB" sz="3200" dirty="0"/>
          </a:p>
          <a:p>
            <a:endParaRPr lang="en-GB" sz="3200" dirty="0"/>
          </a:p>
        </p:txBody>
      </p:sp>
    </p:spTree>
    <p:extLst>
      <p:ext uri="{BB962C8B-B14F-4D97-AF65-F5344CB8AC3E}">
        <p14:creationId xmlns:p14="http://schemas.microsoft.com/office/powerpoint/2010/main" val="3731116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A758E-6CE4-01F4-08BD-388B4524A56E}"/>
              </a:ext>
            </a:extLst>
          </p:cNvPr>
          <p:cNvSpPr>
            <a:spLocks noGrp="1"/>
          </p:cNvSpPr>
          <p:nvPr>
            <p:ph type="title"/>
          </p:nvPr>
        </p:nvSpPr>
        <p:spPr/>
        <p:txBody>
          <a:bodyPr/>
          <a:lstStyle/>
          <a:p>
            <a:r>
              <a:rPr lang="en-GB" dirty="0">
                <a:solidFill>
                  <a:srgbClr val="FF0000"/>
                </a:solidFill>
              </a:rPr>
              <a:t>Similarity/Distances</a:t>
            </a:r>
          </a:p>
        </p:txBody>
      </p:sp>
      <p:sp>
        <p:nvSpPr>
          <p:cNvPr id="3" name="Content Placeholder 2">
            <a:extLst>
              <a:ext uri="{FF2B5EF4-FFF2-40B4-BE49-F238E27FC236}">
                <a16:creationId xmlns:a16="http://schemas.microsoft.com/office/drawing/2014/main" id="{E6A66458-85A7-2976-72C4-21675AC57E6E}"/>
              </a:ext>
            </a:extLst>
          </p:cNvPr>
          <p:cNvSpPr>
            <a:spLocks noGrp="1"/>
          </p:cNvSpPr>
          <p:nvPr>
            <p:ph idx="1"/>
          </p:nvPr>
        </p:nvSpPr>
        <p:spPr/>
        <p:txBody>
          <a:bodyPr/>
          <a:lstStyle/>
          <a:p>
            <a:r>
              <a:rPr lang="en-GB" b="0" i="0" u="none" strike="noStrike" dirty="0">
                <a:solidFill>
                  <a:srgbClr val="000000"/>
                </a:solidFill>
                <a:effectLst/>
                <a:latin typeface="Source Sans Pro" panose="020B0503030403020204" pitchFamily="34" charset="0"/>
              </a:rPr>
              <a:t>Cluster analysis is based on the principle of similarity. That is two objects that are </a:t>
            </a:r>
            <a:r>
              <a:rPr lang="en-GB" dirty="0"/>
              <a:t>similar</a:t>
            </a:r>
            <a:r>
              <a:rPr lang="en-GB" b="0" i="0" u="none" strike="noStrike" dirty="0">
                <a:solidFill>
                  <a:srgbClr val="000000"/>
                </a:solidFill>
                <a:effectLst/>
                <a:latin typeface="Source Sans Pro" panose="020B0503030403020204" pitchFamily="34" charset="0"/>
              </a:rPr>
              <a:t> are merged together, and other objects were combined in successive orders based on on their similarity with the previous objects or clusters. At the end, objects in one cluster have small differences (i.e., small within-cluster variance), but large differences with those in other clusters (i.e., large between-cluster variance).</a:t>
            </a:r>
          </a:p>
          <a:p>
            <a:r>
              <a:rPr lang="en-GB" b="0" i="0" u="none" strike="noStrike" dirty="0">
                <a:solidFill>
                  <a:srgbClr val="000000"/>
                </a:solidFill>
                <a:effectLst/>
                <a:latin typeface="Source Sans Pro" panose="020B0503030403020204" pitchFamily="34" charset="0"/>
              </a:rPr>
              <a:t>Cluster analysis is essentially “a numerical procedure for computing distances among points and grouping points according to their </a:t>
            </a:r>
            <a:r>
              <a:rPr lang="en-GB" b="1" i="0" u="none" strike="noStrike" dirty="0">
                <a:solidFill>
                  <a:srgbClr val="000000"/>
                </a:solidFill>
                <a:effectLst/>
                <a:latin typeface="Source Sans Pro" panose="020B0503030403020204" pitchFamily="34" charset="0"/>
              </a:rPr>
              <a:t>closeness</a:t>
            </a:r>
            <a:r>
              <a:rPr lang="en-GB" b="0" i="0" u="none" strike="noStrike" dirty="0">
                <a:solidFill>
                  <a:srgbClr val="000000"/>
                </a:solidFill>
                <a:effectLst/>
                <a:latin typeface="Source Sans Pro" panose="020B0503030403020204" pitchFamily="34" charset="0"/>
              </a:rPr>
              <a:t> in the n-dimensional space”. (</a:t>
            </a:r>
            <a:r>
              <a:rPr lang="en-GB" b="0" i="0" u="none" strike="noStrike" dirty="0">
                <a:solidFill>
                  <a:srgbClr val="75AADB"/>
                </a:solidFill>
                <a:effectLst/>
                <a:latin typeface="Source Sans Pro" panose="020B0503030403020204" pitchFamily="34" charset="0"/>
                <a:hlinkClick r:id="rId2"/>
              </a:rPr>
              <a:t>Green et al., 1967, p. 389</a:t>
            </a:r>
            <a:r>
              <a:rPr lang="en-GB" b="0" i="0" u="none" strike="noStrike" dirty="0">
                <a:solidFill>
                  <a:srgbClr val="000000"/>
                </a:solidFill>
                <a:effectLst/>
                <a:latin typeface="Source Sans Pro" panose="020B0503030403020204" pitchFamily="34" charset="0"/>
              </a:rPr>
              <a:t>).</a:t>
            </a:r>
            <a:endParaRPr lang="en-GB" dirty="0"/>
          </a:p>
        </p:txBody>
      </p:sp>
    </p:spTree>
    <p:extLst>
      <p:ext uri="{BB962C8B-B14F-4D97-AF65-F5344CB8AC3E}">
        <p14:creationId xmlns:p14="http://schemas.microsoft.com/office/powerpoint/2010/main" val="1521381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D28AF-56ED-8F19-2366-7771B428EAF6}"/>
              </a:ext>
            </a:extLst>
          </p:cNvPr>
          <p:cNvSpPr>
            <a:spLocks noGrp="1"/>
          </p:cNvSpPr>
          <p:nvPr>
            <p:ph type="title"/>
          </p:nvPr>
        </p:nvSpPr>
        <p:spPr/>
        <p:txBody>
          <a:bodyPr/>
          <a:lstStyle/>
          <a:p>
            <a:r>
              <a:rPr lang="en-GB" dirty="0">
                <a:solidFill>
                  <a:srgbClr val="FF0000"/>
                </a:solidFill>
              </a:rPr>
              <a:t>Distances</a:t>
            </a:r>
          </a:p>
        </p:txBody>
      </p:sp>
      <p:sp>
        <p:nvSpPr>
          <p:cNvPr id="3" name="Content Placeholder 2">
            <a:extLst>
              <a:ext uri="{FF2B5EF4-FFF2-40B4-BE49-F238E27FC236}">
                <a16:creationId xmlns:a16="http://schemas.microsoft.com/office/drawing/2014/main" id="{FAB0360F-1A3D-04DD-CD2A-1928351912D0}"/>
              </a:ext>
            </a:extLst>
          </p:cNvPr>
          <p:cNvSpPr>
            <a:spLocks noGrp="1"/>
          </p:cNvSpPr>
          <p:nvPr>
            <p:ph idx="1"/>
          </p:nvPr>
        </p:nvSpPr>
        <p:spPr/>
        <p:txBody>
          <a:bodyPr/>
          <a:lstStyle/>
          <a:p>
            <a:r>
              <a:rPr lang="en-GB" dirty="0"/>
              <a:t>Euclidean Distance</a:t>
            </a:r>
          </a:p>
        </p:txBody>
      </p:sp>
      <p:grpSp>
        <p:nvGrpSpPr>
          <p:cNvPr id="6" name="Group 5">
            <a:extLst>
              <a:ext uri="{FF2B5EF4-FFF2-40B4-BE49-F238E27FC236}">
                <a16:creationId xmlns:a16="http://schemas.microsoft.com/office/drawing/2014/main" id="{204A9D98-B9E5-3A16-D3F9-F105EA22993A}"/>
              </a:ext>
            </a:extLst>
          </p:cNvPr>
          <p:cNvGrpSpPr/>
          <p:nvPr/>
        </p:nvGrpSpPr>
        <p:grpSpPr>
          <a:xfrm>
            <a:off x="7762230" y="3281263"/>
            <a:ext cx="3121215" cy="2370714"/>
            <a:chOff x="7015163" y="2351364"/>
            <a:chExt cx="3121215" cy="2370714"/>
          </a:xfrm>
        </p:grpSpPr>
        <p:cxnSp>
          <p:nvCxnSpPr>
            <p:cNvPr id="7" name="Straight Connector 6">
              <a:extLst>
                <a:ext uri="{FF2B5EF4-FFF2-40B4-BE49-F238E27FC236}">
                  <a16:creationId xmlns:a16="http://schemas.microsoft.com/office/drawing/2014/main" id="{2CA7B2A3-3F16-F91D-EC5E-EB0AE9792312}"/>
                </a:ext>
              </a:extLst>
            </p:cNvPr>
            <p:cNvCxnSpPr/>
            <p:nvPr/>
          </p:nvCxnSpPr>
          <p:spPr>
            <a:xfrm>
              <a:off x="9701213" y="2351365"/>
              <a:ext cx="0" cy="1785938"/>
            </a:xfrm>
            <a:prstGeom prst="line">
              <a:avLst/>
            </a:prstGeom>
            <a:ln w="254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DE408C6-D823-2F87-D99B-29DED1F85941}"/>
                </a:ext>
              </a:extLst>
            </p:cNvPr>
            <p:cNvCxnSpPr>
              <a:cxnSpLocks/>
            </p:cNvCxnSpPr>
            <p:nvPr/>
          </p:nvCxnSpPr>
          <p:spPr>
            <a:xfrm>
              <a:off x="7015163" y="4137303"/>
              <a:ext cx="2686050" cy="0"/>
            </a:xfrm>
            <a:prstGeom prst="line">
              <a:avLst/>
            </a:prstGeom>
            <a:ln w="254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5F9D2D8-FD79-C5AF-B5A1-7DDBC7875321}"/>
                </a:ext>
              </a:extLst>
            </p:cNvPr>
            <p:cNvCxnSpPr>
              <a:cxnSpLocks/>
            </p:cNvCxnSpPr>
            <p:nvPr/>
          </p:nvCxnSpPr>
          <p:spPr>
            <a:xfrm flipV="1">
              <a:off x="7015163" y="2351364"/>
              <a:ext cx="2686050" cy="1785939"/>
            </a:xfrm>
            <a:prstGeom prst="line">
              <a:avLst/>
            </a:prstGeom>
            <a:ln w="254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D96E698-3267-E010-4377-BF044F489A99}"/>
                </a:ext>
              </a:extLst>
            </p:cNvPr>
            <p:cNvSpPr txBox="1"/>
            <p:nvPr/>
          </p:nvSpPr>
          <p:spPr>
            <a:xfrm>
              <a:off x="8000398" y="2673350"/>
              <a:ext cx="357790" cy="584775"/>
            </a:xfrm>
            <a:prstGeom prst="rect">
              <a:avLst/>
            </a:prstGeom>
            <a:noFill/>
          </p:spPr>
          <p:txBody>
            <a:bodyPr wrap="none" rtlCol="0">
              <a:spAutoFit/>
            </a:bodyPr>
            <a:lstStyle/>
            <a:p>
              <a:r>
                <a:rPr lang="en-GB" sz="3200" dirty="0"/>
                <a:t>c</a:t>
              </a:r>
            </a:p>
          </p:txBody>
        </p:sp>
        <p:sp>
          <p:nvSpPr>
            <p:cNvPr id="11" name="TextBox 10">
              <a:extLst>
                <a:ext uri="{FF2B5EF4-FFF2-40B4-BE49-F238E27FC236}">
                  <a16:creationId xmlns:a16="http://schemas.microsoft.com/office/drawing/2014/main" id="{E7D03331-6545-64AB-2E0F-B54E224DC4FB}"/>
                </a:ext>
              </a:extLst>
            </p:cNvPr>
            <p:cNvSpPr txBox="1"/>
            <p:nvPr/>
          </p:nvSpPr>
          <p:spPr>
            <a:xfrm>
              <a:off x="9735306" y="3007012"/>
              <a:ext cx="401072" cy="584775"/>
            </a:xfrm>
            <a:prstGeom prst="rect">
              <a:avLst/>
            </a:prstGeom>
            <a:noFill/>
          </p:spPr>
          <p:txBody>
            <a:bodyPr wrap="none" rtlCol="0">
              <a:spAutoFit/>
            </a:bodyPr>
            <a:lstStyle/>
            <a:p>
              <a:r>
                <a:rPr lang="en-GB" sz="3200" dirty="0"/>
                <a:t>b</a:t>
              </a:r>
            </a:p>
          </p:txBody>
        </p:sp>
        <p:sp>
          <p:nvSpPr>
            <p:cNvPr id="12" name="TextBox 11">
              <a:extLst>
                <a:ext uri="{FF2B5EF4-FFF2-40B4-BE49-F238E27FC236}">
                  <a16:creationId xmlns:a16="http://schemas.microsoft.com/office/drawing/2014/main" id="{AB19670B-7004-331D-B8B3-F3A525C3F1B1}"/>
                </a:ext>
              </a:extLst>
            </p:cNvPr>
            <p:cNvSpPr txBox="1"/>
            <p:nvPr/>
          </p:nvSpPr>
          <p:spPr>
            <a:xfrm>
              <a:off x="8358188" y="4137303"/>
              <a:ext cx="381836" cy="584775"/>
            </a:xfrm>
            <a:prstGeom prst="rect">
              <a:avLst/>
            </a:prstGeom>
            <a:noFill/>
          </p:spPr>
          <p:txBody>
            <a:bodyPr wrap="none" rtlCol="0">
              <a:spAutoFit/>
            </a:bodyPr>
            <a:lstStyle/>
            <a:p>
              <a:r>
                <a:rPr lang="en-GB" sz="3200" dirty="0"/>
                <a:t>a</a:t>
              </a:r>
            </a:p>
          </p:txBody>
        </p:sp>
      </p:grpSp>
      <p:sp>
        <p:nvSpPr>
          <p:cNvPr id="14" name="TextBox 13">
            <a:extLst>
              <a:ext uri="{FF2B5EF4-FFF2-40B4-BE49-F238E27FC236}">
                <a16:creationId xmlns:a16="http://schemas.microsoft.com/office/drawing/2014/main" id="{56BA6EF6-3111-C5C4-6C45-391E1D8E25A3}"/>
              </a:ext>
            </a:extLst>
          </p:cNvPr>
          <p:cNvSpPr txBox="1"/>
          <p:nvPr/>
        </p:nvSpPr>
        <p:spPr>
          <a:xfrm>
            <a:off x="878682" y="2545347"/>
            <a:ext cx="6096000" cy="923330"/>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If an object has a coordinate (x1,y1), and another object has a coordinate (x2,y2) in a scatter plot. The Euclidean distance is given by</a:t>
            </a:r>
            <a:endParaRPr lang="en-GB" dirty="0"/>
          </a:p>
        </p:txBody>
      </p:sp>
      <p:pic>
        <p:nvPicPr>
          <p:cNvPr id="15" name="Picture 14">
            <a:extLst>
              <a:ext uri="{FF2B5EF4-FFF2-40B4-BE49-F238E27FC236}">
                <a16:creationId xmlns:a16="http://schemas.microsoft.com/office/drawing/2014/main" id="{F130A790-9FCF-C8ED-FD4B-ACF77A922A09}"/>
              </a:ext>
            </a:extLst>
          </p:cNvPr>
          <p:cNvPicPr>
            <a:picLocks noChangeAspect="1"/>
          </p:cNvPicPr>
          <p:nvPr/>
        </p:nvPicPr>
        <p:blipFill>
          <a:blip r:embed="rId2"/>
          <a:stretch>
            <a:fillRect/>
          </a:stretch>
        </p:blipFill>
        <p:spPr>
          <a:xfrm>
            <a:off x="872332" y="4162189"/>
            <a:ext cx="3327400" cy="622300"/>
          </a:xfrm>
          <a:prstGeom prst="rect">
            <a:avLst/>
          </a:prstGeom>
        </p:spPr>
      </p:pic>
      <p:sp>
        <p:nvSpPr>
          <p:cNvPr id="17" name="TextBox 16">
            <a:extLst>
              <a:ext uri="{FF2B5EF4-FFF2-40B4-BE49-F238E27FC236}">
                <a16:creationId xmlns:a16="http://schemas.microsoft.com/office/drawing/2014/main" id="{781E9439-52F4-9E6B-C7D5-1DAAB62F8EB2}"/>
              </a:ext>
            </a:extLst>
          </p:cNvPr>
          <p:cNvSpPr txBox="1"/>
          <p:nvPr/>
        </p:nvSpPr>
        <p:spPr>
          <a:xfrm>
            <a:off x="8484732" y="1552003"/>
            <a:ext cx="2515246" cy="646331"/>
          </a:xfrm>
          <a:prstGeom prst="rect">
            <a:avLst/>
          </a:prstGeom>
          <a:noFill/>
        </p:spPr>
        <p:txBody>
          <a:bodyPr wrap="square">
            <a:spAutoFit/>
          </a:bodyPr>
          <a:lstStyle/>
          <a:p>
            <a:r>
              <a:rPr lang="en-GB" b="0" i="0" u="none" strike="noStrike" dirty="0">
                <a:solidFill>
                  <a:srgbClr val="000000"/>
                </a:solidFill>
                <a:effectLst/>
                <a:latin typeface="Source Sans Pro" panose="020B0503030403020204" pitchFamily="34" charset="0"/>
              </a:rPr>
              <a:t>Pythagorean theorem: </a:t>
            </a:r>
            <a:br>
              <a:rPr lang="en-GB" dirty="0"/>
            </a:br>
            <a:endParaRPr lang="en-GB" dirty="0"/>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2E24E6EF-7FF6-7F19-AB7A-E575C67CD1D7}"/>
                  </a:ext>
                </a:extLst>
              </p:cNvPr>
              <p:cNvSpPr txBox="1"/>
              <p:nvPr/>
            </p:nvSpPr>
            <p:spPr>
              <a:xfrm>
                <a:off x="7810648" y="2267653"/>
                <a:ext cx="3189330"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GB" sz="2400" i="1" smtClean="0">
                              <a:latin typeface="Cambria Math" panose="02040503050406030204" pitchFamily="18" charset="0"/>
                            </a:rPr>
                          </m:ctrlPr>
                        </m:sSupPr>
                        <m:e>
                          <m:r>
                            <a:rPr lang="en-GB" sz="2400" b="0" i="1" smtClean="0">
                              <a:latin typeface="Cambria Math" panose="02040503050406030204" pitchFamily="18" charset="0"/>
                            </a:rPr>
                            <m:t>𝑐</m:t>
                          </m:r>
                        </m:e>
                        <m:sup>
                          <m:r>
                            <a:rPr lang="en-GB" sz="2400" b="0" i="1" smtClean="0">
                              <a:latin typeface="Cambria Math" panose="02040503050406030204" pitchFamily="18" charset="0"/>
                            </a:rPr>
                            <m:t>2</m:t>
                          </m:r>
                        </m:sup>
                      </m:sSup>
                      <m:r>
                        <a:rPr lang="en-GB" sz="2400" b="0" i="1" smtClean="0">
                          <a:latin typeface="Cambria Math" panose="02040503050406030204" pitchFamily="18" charset="0"/>
                        </a:rPr>
                        <m:t>=</m:t>
                      </m:r>
                      <m:sSup>
                        <m:sSupPr>
                          <m:ctrlPr>
                            <a:rPr lang="en-GB" sz="2400" b="0" i="1" smtClean="0">
                              <a:latin typeface="Cambria Math" panose="02040503050406030204" pitchFamily="18" charset="0"/>
                            </a:rPr>
                          </m:ctrlPr>
                        </m:sSupPr>
                        <m:e>
                          <m:r>
                            <a:rPr lang="en-GB" sz="2400" b="0" i="1" smtClean="0">
                              <a:latin typeface="Cambria Math" panose="02040503050406030204" pitchFamily="18" charset="0"/>
                            </a:rPr>
                            <m:t>𝑎</m:t>
                          </m:r>
                        </m:e>
                        <m:sup>
                          <m:r>
                            <a:rPr lang="en-GB" sz="2400" b="0" i="1" smtClean="0">
                              <a:latin typeface="Cambria Math" panose="02040503050406030204" pitchFamily="18" charset="0"/>
                            </a:rPr>
                            <m:t>2</m:t>
                          </m:r>
                        </m:sup>
                      </m:sSup>
                      <m:r>
                        <a:rPr lang="en-GB" sz="2400" b="0" i="1" smtClean="0">
                          <a:latin typeface="Cambria Math" panose="02040503050406030204" pitchFamily="18" charset="0"/>
                        </a:rPr>
                        <m:t>+</m:t>
                      </m:r>
                      <m:sSup>
                        <m:sSupPr>
                          <m:ctrlPr>
                            <a:rPr lang="en-GB" sz="2400" b="0" i="1" smtClean="0">
                              <a:latin typeface="Cambria Math" panose="02040503050406030204" pitchFamily="18" charset="0"/>
                            </a:rPr>
                          </m:ctrlPr>
                        </m:sSupPr>
                        <m:e>
                          <m:r>
                            <a:rPr lang="en-GB" sz="2400" b="0" i="1" smtClean="0">
                              <a:latin typeface="Cambria Math" panose="02040503050406030204" pitchFamily="18" charset="0"/>
                            </a:rPr>
                            <m:t>𝑏</m:t>
                          </m:r>
                        </m:e>
                        <m:sup>
                          <m:r>
                            <a:rPr lang="en-GB" sz="2400" b="0" i="1" smtClean="0">
                              <a:latin typeface="Cambria Math" panose="02040503050406030204" pitchFamily="18" charset="0"/>
                            </a:rPr>
                            <m:t>2</m:t>
                          </m:r>
                        </m:sup>
                      </m:sSup>
                    </m:oMath>
                  </m:oMathPara>
                </a14:m>
                <a:endParaRPr lang="en-GB" sz="2400" dirty="0"/>
              </a:p>
            </p:txBody>
          </p:sp>
        </mc:Choice>
        <mc:Fallback xmlns="">
          <p:sp>
            <p:nvSpPr>
              <p:cNvPr id="18" name="TextBox 17">
                <a:extLst>
                  <a:ext uri="{FF2B5EF4-FFF2-40B4-BE49-F238E27FC236}">
                    <a16:creationId xmlns:a16="http://schemas.microsoft.com/office/drawing/2014/main" id="{2E24E6EF-7FF6-7F19-AB7A-E575C67CD1D7}"/>
                  </a:ext>
                </a:extLst>
              </p:cNvPr>
              <p:cNvSpPr txBox="1">
                <a:spLocks noRot="1" noChangeAspect="1" noMove="1" noResize="1" noEditPoints="1" noAdjustHandles="1" noChangeArrowheads="1" noChangeShapeType="1" noTextEdit="1"/>
              </p:cNvSpPr>
              <p:nvPr/>
            </p:nvSpPr>
            <p:spPr>
              <a:xfrm>
                <a:off x="7810648" y="2267653"/>
                <a:ext cx="3189330" cy="369332"/>
              </a:xfrm>
              <a:prstGeom prst="rect">
                <a:avLst/>
              </a:prstGeom>
              <a:blipFill>
                <a:blip r:embed="rId3"/>
                <a:stretch>
                  <a:fillRect b="-10000"/>
                </a:stretch>
              </a:blipFill>
            </p:spPr>
            <p:txBody>
              <a:bodyPr/>
              <a:lstStyle/>
              <a:p>
                <a:r>
                  <a:rPr lang="en-GB">
                    <a:noFill/>
                  </a:rPr>
                  <a:t> </a:t>
                </a:r>
              </a:p>
            </p:txBody>
          </p:sp>
        </mc:Fallback>
      </mc:AlternateContent>
    </p:spTree>
    <p:extLst>
      <p:ext uri="{BB962C8B-B14F-4D97-AF65-F5344CB8AC3E}">
        <p14:creationId xmlns:p14="http://schemas.microsoft.com/office/powerpoint/2010/main" val="2485720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AA6C8-2AA9-5DFB-AE5A-65F6721790EE}"/>
              </a:ext>
            </a:extLst>
          </p:cNvPr>
          <p:cNvSpPr>
            <a:spLocks noGrp="1"/>
          </p:cNvSpPr>
          <p:nvPr>
            <p:ph type="title"/>
          </p:nvPr>
        </p:nvSpPr>
        <p:spPr/>
        <p:txBody>
          <a:bodyPr/>
          <a:lstStyle/>
          <a:p>
            <a:r>
              <a:rPr lang="en-GB" dirty="0">
                <a:solidFill>
                  <a:srgbClr val="FF0000"/>
                </a:solidFill>
              </a:rPr>
              <a:t>Distance</a:t>
            </a:r>
          </a:p>
        </p:txBody>
      </p:sp>
      <p:pic>
        <p:nvPicPr>
          <p:cNvPr id="2050" name="Picture 2">
            <a:extLst>
              <a:ext uri="{FF2B5EF4-FFF2-40B4-BE49-F238E27FC236}">
                <a16:creationId xmlns:a16="http://schemas.microsoft.com/office/drawing/2014/main" id="{3336D057-7CB5-9EF2-A45A-25651942C1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8200" y="1395186"/>
            <a:ext cx="6705600" cy="478971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41D4FB7A-2603-12A3-6DD2-1869F21A3E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6876" y="1511300"/>
            <a:ext cx="3031524" cy="11684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7484214-A5EA-5DD7-B6F2-27F44C381DB3}"/>
              </a:ext>
            </a:extLst>
          </p:cNvPr>
          <p:cNvPicPr>
            <a:picLocks noChangeAspect="1"/>
          </p:cNvPicPr>
          <p:nvPr/>
        </p:nvPicPr>
        <p:blipFill>
          <a:blip r:embed="rId4"/>
          <a:stretch>
            <a:fillRect/>
          </a:stretch>
        </p:blipFill>
        <p:spPr>
          <a:xfrm>
            <a:off x="676876" y="3116943"/>
            <a:ext cx="3009900" cy="1346200"/>
          </a:xfrm>
          <a:prstGeom prst="rect">
            <a:avLst/>
          </a:prstGeom>
        </p:spPr>
      </p:pic>
    </p:spTree>
    <p:extLst>
      <p:ext uri="{BB962C8B-B14F-4D97-AF65-F5344CB8AC3E}">
        <p14:creationId xmlns:p14="http://schemas.microsoft.com/office/powerpoint/2010/main" val="503997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4F567-9121-57A5-119E-97FAC4B0280E}"/>
              </a:ext>
            </a:extLst>
          </p:cNvPr>
          <p:cNvSpPr>
            <a:spLocks noGrp="1"/>
          </p:cNvSpPr>
          <p:nvPr>
            <p:ph type="title"/>
          </p:nvPr>
        </p:nvSpPr>
        <p:spPr/>
        <p:txBody>
          <a:bodyPr/>
          <a:lstStyle/>
          <a:p>
            <a:r>
              <a:rPr lang="en-GB" dirty="0">
                <a:solidFill>
                  <a:srgbClr val="FF0000"/>
                </a:solidFill>
              </a:rPr>
              <a:t>CA Procedure</a:t>
            </a:r>
          </a:p>
        </p:txBody>
      </p:sp>
      <p:pic>
        <p:nvPicPr>
          <p:cNvPr id="4" name="Picture 3">
            <a:extLst>
              <a:ext uri="{FF2B5EF4-FFF2-40B4-BE49-F238E27FC236}">
                <a16:creationId xmlns:a16="http://schemas.microsoft.com/office/drawing/2014/main" id="{E8FF5592-AC91-2982-A687-7B532018483A}"/>
              </a:ext>
            </a:extLst>
          </p:cNvPr>
          <p:cNvPicPr>
            <a:picLocks noChangeAspect="1"/>
          </p:cNvPicPr>
          <p:nvPr/>
        </p:nvPicPr>
        <p:blipFill>
          <a:blip r:embed="rId2"/>
          <a:stretch>
            <a:fillRect/>
          </a:stretch>
        </p:blipFill>
        <p:spPr>
          <a:xfrm>
            <a:off x="3296446" y="650873"/>
            <a:ext cx="5599108" cy="5791200"/>
          </a:xfrm>
          <a:prstGeom prst="rect">
            <a:avLst/>
          </a:prstGeom>
        </p:spPr>
      </p:pic>
    </p:spTree>
    <p:extLst>
      <p:ext uri="{BB962C8B-B14F-4D97-AF65-F5344CB8AC3E}">
        <p14:creationId xmlns:p14="http://schemas.microsoft.com/office/powerpoint/2010/main" val="3371642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145F0-89BB-412D-7963-7AB89D254EB9}"/>
              </a:ext>
            </a:extLst>
          </p:cNvPr>
          <p:cNvSpPr>
            <a:spLocks noGrp="1"/>
          </p:cNvSpPr>
          <p:nvPr>
            <p:ph type="title"/>
          </p:nvPr>
        </p:nvSpPr>
        <p:spPr/>
        <p:txBody>
          <a:bodyPr/>
          <a:lstStyle/>
          <a:p>
            <a:r>
              <a:rPr lang="en-GB" dirty="0">
                <a:solidFill>
                  <a:srgbClr val="FF0000"/>
                </a:solidFill>
              </a:rPr>
              <a:t>SPSS Action</a:t>
            </a:r>
          </a:p>
        </p:txBody>
      </p:sp>
      <p:sp>
        <p:nvSpPr>
          <p:cNvPr id="5" name="TextBox 4">
            <a:extLst>
              <a:ext uri="{FF2B5EF4-FFF2-40B4-BE49-F238E27FC236}">
                <a16:creationId xmlns:a16="http://schemas.microsoft.com/office/drawing/2014/main" id="{05DED2A3-DA8E-4DD2-7B3C-5CE0890B43F0}"/>
              </a:ext>
            </a:extLst>
          </p:cNvPr>
          <p:cNvSpPr txBox="1"/>
          <p:nvPr/>
        </p:nvSpPr>
        <p:spPr>
          <a:xfrm>
            <a:off x="965200" y="2427290"/>
            <a:ext cx="6096000" cy="3693319"/>
          </a:xfrm>
          <a:prstGeom prst="rect">
            <a:avLst/>
          </a:prstGeom>
          <a:noFill/>
        </p:spPr>
        <p:txBody>
          <a:bodyPr wrap="square">
            <a:spAutoFit/>
          </a:bodyPr>
          <a:lstStyle/>
          <a:p>
            <a:r>
              <a:rPr lang="en-GB" dirty="0"/>
              <a:t>DATASET DECLARE D0.5678863817867955.</a:t>
            </a:r>
          </a:p>
          <a:p>
            <a:r>
              <a:rPr lang="en-GB" dirty="0"/>
              <a:t>PROXIMITIES   Likes Subscribers</a:t>
            </a:r>
          </a:p>
          <a:p>
            <a:r>
              <a:rPr lang="en-GB" dirty="0"/>
              <a:t>  /MATRIX OUT(D0.5678863817867955)</a:t>
            </a:r>
          </a:p>
          <a:p>
            <a:r>
              <a:rPr lang="en-GB" dirty="0"/>
              <a:t>  /VIEW=CASE</a:t>
            </a:r>
          </a:p>
          <a:p>
            <a:r>
              <a:rPr lang="en-GB" dirty="0"/>
              <a:t>  /MEASURE=EUCLID</a:t>
            </a:r>
          </a:p>
          <a:p>
            <a:r>
              <a:rPr lang="en-GB" dirty="0"/>
              <a:t>  /PRINT NONE</a:t>
            </a:r>
          </a:p>
          <a:p>
            <a:r>
              <a:rPr lang="en-GB" dirty="0"/>
              <a:t>  /STANDARDIZE=VARIABLE Z.</a:t>
            </a:r>
          </a:p>
          <a:p>
            <a:r>
              <a:rPr lang="en-GB" dirty="0"/>
              <a:t>CLUSTER</a:t>
            </a:r>
          </a:p>
          <a:p>
            <a:r>
              <a:rPr lang="en-GB" dirty="0"/>
              <a:t>  /MATRIX IN(D0.5678863817867955)</a:t>
            </a:r>
          </a:p>
          <a:p>
            <a:r>
              <a:rPr lang="en-GB" dirty="0"/>
              <a:t>  /METHOD </a:t>
            </a:r>
            <a:r>
              <a:rPr lang="en-GB" dirty="0">
                <a:solidFill>
                  <a:srgbClr val="FF0000"/>
                </a:solidFill>
              </a:rPr>
              <a:t>WARD</a:t>
            </a:r>
          </a:p>
          <a:p>
            <a:r>
              <a:rPr lang="en-GB" dirty="0"/>
              <a:t>  /PRINT SCHEDULE</a:t>
            </a:r>
          </a:p>
          <a:p>
            <a:r>
              <a:rPr lang="en-GB" dirty="0"/>
              <a:t>  /PLOT DENDROGRAM VICICLE.</a:t>
            </a:r>
          </a:p>
          <a:p>
            <a:r>
              <a:rPr lang="en-GB" dirty="0"/>
              <a:t>Dataset Close D0.5678863817867955.</a:t>
            </a:r>
          </a:p>
        </p:txBody>
      </p:sp>
      <p:sp>
        <p:nvSpPr>
          <p:cNvPr id="6" name="TextBox 5">
            <a:extLst>
              <a:ext uri="{FF2B5EF4-FFF2-40B4-BE49-F238E27FC236}">
                <a16:creationId xmlns:a16="http://schemas.microsoft.com/office/drawing/2014/main" id="{98B4A5A1-82D0-7A77-5377-90C555823881}"/>
              </a:ext>
            </a:extLst>
          </p:cNvPr>
          <p:cNvSpPr txBox="1"/>
          <p:nvPr/>
        </p:nvSpPr>
        <p:spPr>
          <a:xfrm>
            <a:off x="965200" y="1690690"/>
            <a:ext cx="2120900" cy="369332"/>
          </a:xfrm>
          <a:prstGeom prst="rect">
            <a:avLst/>
          </a:prstGeom>
          <a:noFill/>
        </p:spPr>
        <p:txBody>
          <a:bodyPr wrap="square" rtlCol="0">
            <a:spAutoFit/>
          </a:bodyPr>
          <a:lstStyle/>
          <a:p>
            <a:r>
              <a:rPr lang="en-GB" dirty="0"/>
              <a:t>Data: </a:t>
            </a:r>
            <a:r>
              <a:rPr lang="en-GB" b="0" i="0" u="none" strike="noStrike" dirty="0">
                <a:solidFill>
                  <a:srgbClr val="000000"/>
                </a:solidFill>
                <a:effectLst/>
                <a:latin typeface="Source Sans Pro" panose="020B0503030403020204" pitchFamily="34" charset="0"/>
              </a:rPr>
              <a:t> </a:t>
            </a:r>
            <a:r>
              <a:rPr lang="en-GB" b="0" i="0" u="none" strike="noStrike" dirty="0" err="1">
                <a:solidFill>
                  <a:srgbClr val="000000"/>
                </a:solidFill>
                <a:effectLst/>
                <a:latin typeface="Source Sans Pro" panose="020B0503030403020204" pitchFamily="34" charset="0"/>
              </a:rPr>
              <a:t>YouTube.sav</a:t>
            </a:r>
            <a:endParaRPr lang="en-GB" dirty="0"/>
          </a:p>
        </p:txBody>
      </p:sp>
      <p:pic>
        <p:nvPicPr>
          <p:cNvPr id="7" name="Picture 6">
            <a:extLst>
              <a:ext uri="{FF2B5EF4-FFF2-40B4-BE49-F238E27FC236}">
                <a16:creationId xmlns:a16="http://schemas.microsoft.com/office/drawing/2014/main" id="{ADB8C68C-0E91-4487-1B1F-510CF789AE56}"/>
              </a:ext>
            </a:extLst>
          </p:cNvPr>
          <p:cNvPicPr>
            <a:picLocks noChangeAspect="1"/>
          </p:cNvPicPr>
          <p:nvPr/>
        </p:nvPicPr>
        <p:blipFill>
          <a:blip r:embed="rId2"/>
          <a:stretch>
            <a:fillRect/>
          </a:stretch>
        </p:blipFill>
        <p:spPr>
          <a:xfrm>
            <a:off x="6965950" y="2427290"/>
            <a:ext cx="3797300" cy="3162300"/>
          </a:xfrm>
          <a:prstGeom prst="rect">
            <a:avLst/>
          </a:prstGeom>
        </p:spPr>
      </p:pic>
    </p:spTree>
    <p:extLst>
      <p:ext uri="{BB962C8B-B14F-4D97-AF65-F5344CB8AC3E}">
        <p14:creationId xmlns:p14="http://schemas.microsoft.com/office/powerpoint/2010/main" val="2424872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011A5019-6344-3B60-CBCF-0877C968959F}"/>
              </a:ext>
            </a:extLst>
          </p:cNvPr>
          <p:cNvGrpSpPr/>
          <p:nvPr/>
        </p:nvGrpSpPr>
        <p:grpSpPr>
          <a:xfrm>
            <a:off x="2806700" y="825500"/>
            <a:ext cx="7791450" cy="4583206"/>
            <a:chOff x="2806700" y="825500"/>
            <a:chExt cx="7791450" cy="4583206"/>
          </a:xfrm>
        </p:grpSpPr>
        <p:pic>
          <p:nvPicPr>
            <p:cNvPr id="6" name="Picture 5">
              <a:extLst>
                <a:ext uri="{FF2B5EF4-FFF2-40B4-BE49-F238E27FC236}">
                  <a16:creationId xmlns:a16="http://schemas.microsoft.com/office/drawing/2014/main" id="{8D74B651-A204-8F36-16E8-1A3FCA9F5687}"/>
                </a:ext>
              </a:extLst>
            </p:cNvPr>
            <p:cNvPicPr>
              <a:picLocks noChangeAspect="1"/>
            </p:cNvPicPr>
            <p:nvPr/>
          </p:nvPicPr>
          <p:blipFill>
            <a:blip r:embed="rId2"/>
            <a:stretch>
              <a:fillRect/>
            </a:stretch>
          </p:blipFill>
          <p:spPr>
            <a:xfrm>
              <a:off x="2806700" y="825500"/>
              <a:ext cx="7791450" cy="4583206"/>
            </a:xfrm>
            <a:prstGeom prst="rect">
              <a:avLst/>
            </a:prstGeom>
          </p:spPr>
        </p:pic>
        <p:sp>
          <p:nvSpPr>
            <p:cNvPr id="3" name="Oval 2">
              <a:extLst>
                <a:ext uri="{FF2B5EF4-FFF2-40B4-BE49-F238E27FC236}">
                  <a16:creationId xmlns:a16="http://schemas.microsoft.com/office/drawing/2014/main" id="{C3C180AE-7001-FC7C-202B-FE659A071576}"/>
                </a:ext>
              </a:extLst>
            </p:cNvPr>
            <p:cNvSpPr/>
            <p:nvPr/>
          </p:nvSpPr>
          <p:spPr>
            <a:xfrm>
              <a:off x="3608173" y="3699340"/>
              <a:ext cx="1730515" cy="1070368"/>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Cluster 1</a:t>
              </a:r>
            </a:p>
          </p:txBody>
        </p:sp>
        <p:sp>
          <p:nvSpPr>
            <p:cNvPr id="4" name="Oval 3">
              <a:extLst>
                <a:ext uri="{FF2B5EF4-FFF2-40B4-BE49-F238E27FC236}">
                  <a16:creationId xmlns:a16="http://schemas.microsoft.com/office/drawing/2014/main" id="{9B16EE6B-BA25-07BE-A598-382F07C324EF}"/>
                </a:ext>
              </a:extLst>
            </p:cNvPr>
            <p:cNvSpPr/>
            <p:nvPr/>
          </p:nvSpPr>
          <p:spPr>
            <a:xfrm>
              <a:off x="5394648" y="2525447"/>
              <a:ext cx="1730515" cy="1173893"/>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r>
                <a:rPr lang="en-US" dirty="0">
                  <a:solidFill>
                    <a:schemeClr val="tx1"/>
                  </a:solidFill>
                </a:rPr>
                <a:t>Cluster 2</a:t>
              </a:r>
            </a:p>
          </p:txBody>
        </p:sp>
        <p:sp>
          <p:nvSpPr>
            <p:cNvPr id="5" name="Oval 4">
              <a:extLst>
                <a:ext uri="{FF2B5EF4-FFF2-40B4-BE49-F238E27FC236}">
                  <a16:creationId xmlns:a16="http://schemas.microsoft.com/office/drawing/2014/main" id="{C7494852-552A-8589-8961-A1DD53731340}"/>
                </a:ext>
              </a:extLst>
            </p:cNvPr>
            <p:cNvSpPr/>
            <p:nvPr/>
          </p:nvSpPr>
          <p:spPr>
            <a:xfrm>
              <a:off x="7018638" y="1015864"/>
              <a:ext cx="1594022" cy="1173893"/>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ctr"/>
              <a:endParaRPr lang="en-US" dirty="0">
                <a:solidFill>
                  <a:schemeClr val="tx1"/>
                </a:solidFill>
              </a:endParaRPr>
            </a:p>
            <a:p>
              <a:pPr algn="ctr"/>
              <a:r>
                <a:rPr lang="en-US" dirty="0">
                  <a:solidFill>
                    <a:schemeClr val="tx1"/>
                  </a:solidFill>
                </a:rPr>
                <a:t>Cluster 3</a:t>
              </a:r>
            </a:p>
          </p:txBody>
        </p:sp>
      </p:grpSp>
      <p:sp>
        <p:nvSpPr>
          <p:cNvPr id="2" name="TextBox 1">
            <a:extLst>
              <a:ext uri="{FF2B5EF4-FFF2-40B4-BE49-F238E27FC236}">
                <a16:creationId xmlns:a16="http://schemas.microsoft.com/office/drawing/2014/main" id="{3459B5A9-51CC-85E4-FB86-806AAE85AE4F}"/>
              </a:ext>
            </a:extLst>
          </p:cNvPr>
          <p:cNvSpPr txBox="1"/>
          <p:nvPr/>
        </p:nvSpPr>
        <p:spPr>
          <a:xfrm>
            <a:off x="4495800" y="5803900"/>
            <a:ext cx="3060700" cy="369332"/>
          </a:xfrm>
          <a:prstGeom prst="rect">
            <a:avLst/>
          </a:prstGeom>
          <a:noFill/>
        </p:spPr>
        <p:txBody>
          <a:bodyPr wrap="square" rtlCol="0">
            <a:spAutoFit/>
          </a:bodyPr>
          <a:lstStyle/>
          <a:p>
            <a:r>
              <a:rPr lang="en-GB" dirty="0"/>
              <a:t>Three cluster solutions</a:t>
            </a:r>
          </a:p>
        </p:txBody>
      </p:sp>
    </p:spTree>
    <p:extLst>
      <p:ext uri="{BB962C8B-B14F-4D97-AF65-F5344CB8AC3E}">
        <p14:creationId xmlns:p14="http://schemas.microsoft.com/office/powerpoint/2010/main" val="21173200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1129</TotalTime>
  <Words>792</Words>
  <Application>Microsoft Macintosh PowerPoint</Application>
  <PresentationFormat>Widescreen</PresentationFormat>
  <Paragraphs>102</Paragraphs>
  <Slides>16</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Calibri</vt:lpstr>
      <vt:lpstr>Calibri Light</vt:lpstr>
      <vt:lpstr>Cambria Math</vt:lpstr>
      <vt:lpstr>Source Sans Pro</vt:lpstr>
      <vt:lpstr>Office Theme</vt:lpstr>
      <vt:lpstr>1_Office Theme</vt:lpstr>
      <vt:lpstr>Chapter 21:  Cluster Analysis</vt:lpstr>
      <vt:lpstr>Learning Objectives</vt:lpstr>
      <vt:lpstr> Goal</vt:lpstr>
      <vt:lpstr>Similarity/Distances</vt:lpstr>
      <vt:lpstr>Distances</vt:lpstr>
      <vt:lpstr>Distance</vt:lpstr>
      <vt:lpstr>CA Procedure</vt:lpstr>
      <vt:lpstr>SPSS Action</vt:lpstr>
      <vt:lpstr>PowerPoint Presentation</vt:lpstr>
      <vt:lpstr>PowerPoint Presentation</vt:lpstr>
      <vt:lpstr>Dendogram</vt:lpstr>
      <vt:lpstr>Saving Cluster Membership</vt:lpstr>
      <vt:lpstr>PowerPoint Presentation</vt:lpstr>
      <vt:lpstr>R Action</vt:lpstr>
      <vt:lpstr>Output Of The fviz_silhouette() Function </vt:lpstr>
      <vt:lpstr>Further Readings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Cluster analysis</dc:title>
  <dc:creator>Daryanto, Ahmad</dc:creator>
  <cp:lastModifiedBy>Daryanto, Ahmad</cp:lastModifiedBy>
  <cp:revision>59</cp:revision>
  <dcterms:created xsi:type="dcterms:W3CDTF">2023-01-22T14:48:02Z</dcterms:created>
  <dcterms:modified xsi:type="dcterms:W3CDTF">2023-09-08T09:58:51Z</dcterms:modified>
</cp:coreProperties>
</file>

<file path=docProps/thumbnail.jpeg>
</file>